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292E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4660"/>
  </p:normalViewPr>
  <p:slideViewPr>
    <p:cSldViewPr snapToGrid="0">
      <p:cViewPr varScale="1">
        <p:scale>
          <a:sx n="98" d="100"/>
          <a:sy n="98" d="100"/>
        </p:scale>
        <p:origin x="30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0119695"/>
      </p:ext>
    </p:extLst>
  </p:cSld>
  <p:clrMapOvr>
    <a:masterClrMapping/>
  </p:clrMapOvr>
  <p:transition spd="slow"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779219960"/>
      </p:ext>
    </p:extLst>
  </p:cSld>
  <p:clrMapOvr>
    <a:masterClrMapping/>
  </p:clrMapOvr>
  <p:transition spd="slow"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063781609"/>
      </p:ext>
    </p:extLst>
  </p:cSld>
  <p:clrMapOvr>
    <a:masterClrMapping/>
  </p:clrMapOvr>
  <p:transition spd="slow"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204701" y="1612670"/>
            <a:ext cx="4453927" cy="4018109"/>
          </a:xfrm>
        </p:spPr>
        <p:txBody>
          <a:bodyPr>
            <a:normAutofit/>
          </a:bodyPr>
          <a:lstStyle>
            <a:lvl1pPr>
              <a:defRPr sz="12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3333607"/>
      </p:ext>
    </p:extLst>
  </p:cSld>
  <p:clrMapOvr>
    <a:masterClrMapping/>
  </p:clrMapOvr>
  <p:transition spd="slow" advTm="1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168540931"/>
      </p:ext>
    </p:extLst>
  </p:cSld>
  <p:clrMapOvr>
    <a:masterClrMapping/>
  </p:clrMapOvr>
  <p:transition spd="slow"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2/4/2022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865534862"/>
      </p:ext>
    </p:extLst>
  </p:cSld>
  <p:clrMapOvr>
    <a:masterClrMapping/>
  </p:clrMapOvr>
  <p:transition spd="slow"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2/4/2022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53649537"/>
      </p:ext>
    </p:extLst>
  </p:cSld>
  <p:clrMapOvr>
    <a:masterClrMapping/>
  </p:clrMapOvr>
  <p:transition spd="slow"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2/4/2022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03239708"/>
      </p:ext>
    </p:extLst>
  </p:cSld>
  <p:clrMapOvr>
    <a:masterClrMapping/>
  </p:clrMapOvr>
  <p:transition spd="slow"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2/4/2022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1869500579"/>
      </p:ext>
    </p:extLst>
  </p:cSld>
  <p:clrMapOvr>
    <a:masterClrMapping/>
  </p:clrMapOvr>
  <p:transition spd="slow"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2/4/2022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512855538"/>
      </p:ext>
    </p:extLst>
  </p:cSld>
  <p:clrMapOvr>
    <a:masterClrMapping/>
  </p:clrMapOvr>
  <p:transition spd="slow" advTm="1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2/4/2022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190562053"/>
      </p:ext>
    </p:extLst>
  </p:cSld>
  <p:clrMapOvr>
    <a:masterClrMapping/>
  </p:clrMapOvr>
  <p:transition spd="slow" advTm="1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Shape, square&#10;&#10;Description automatically generated with medium confidence">
            <a:extLst>
              <a:ext uri="{FF2B5EF4-FFF2-40B4-BE49-F238E27FC236}">
                <a16:creationId xmlns:a16="http://schemas.microsoft.com/office/drawing/2014/main" id="{722E9D7E-5E6D-448B-A4B3-1E224F48088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4702" y="207184"/>
            <a:ext cx="445392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4702" y="1612670"/>
            <a:ext cx="4453926" cy="3941107"/>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25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7"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750"/>
                            </p:stCondLst>
                            <p:childTnLst>
                              <p:par>
                                <p:cTn id="34" presetID="47"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2400" b="1" kern="1200">
          <a:solidFill>
            <a:srgbClr val="66003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SzPct val="125000"/>
        <a:buFont typeface="Wingdings" panose="05000000000000000000" pitchFamily="2" charset="2"/>
        <a:buChar char="§"/>
        <a:defRPr sz="1200" kern="1200">
          <a:solidFill>
            <a:srgbClr val="292E3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292E3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292E3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292E3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292E3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86502A3-3FF2-441F-AFBF-14FEC232B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7102582"/>
      </p:ext>
    </p:extLst>
  </p:cSld>
  <p:clrMapOvr>
    <a:masterClrMapping/>
  </p:clrMapOvr>
  <p:transition spd="slow" advTm="10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with medium confidence">
            <a:extLst>
              <a:ext uri="{FF2B5EF4-FFF2-40B4-BE49-F238E27FC236}">
                <a16:creationId xmlns:a16="http://schemas.microsoft.com/office/drawing/2014/main" id="{2E16D517-33E7-45B6-901F-258C02C0D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91AC908-98BD-4561-820C-7532451B3492}"/>
              </a:ext>
            </a:extLst>
          </p:cNvPr>
          <p:cNvSpPr>
            <a:spLocks noGrp="1"/>
          </p:cNvSpPr>
          <p:nvPr>
            <p:ph type="title"/>
          </p:nvPr>
        </p:nvSpPr>
        <p:spPr>
          <a:xfrm>
            <a:off x="204702" y="207184"/>
            <a:ext cx="3530719" cy="1339514"/>
          </a:xfrm>
        </p:spPr>
        <p:txBody>
          <a:bodyPr/>
          <a:lstStyle/>
          <a:p>
            <a:r>
              <a:rPr lang="en-US" dirty="0"/>
              <a:t>Viewers Are the Decision Makers</a:t>
            </a:r>
          </a:p>
        </p:txBody>
      </p:sp>
      <p:sp>
        <p:nvSpPr>
          <p:cNvPr id="3" name="Content Placeholder 2">
            <a:extLst>
              <a:ext uri="{FF2B5EF4-FFF2-40B4-BE49-F238E27FC236}">
                <a16:creationId xmlns:a16="http://schemas.microsoft.com/office/drawing/2014/main" id="{212E0BF0-ED06-4C84-A8CB-3F0269933B79}"/>
              </a:ext>
            </a:extLst>
          </p:cNvPr>
          <p:cNvSpPr>
            <a:spLocks noGrp="1"/>
          </p:cNvSpPr>
          <p:nvPr>
            <p:ph idx="1"/>
          </p:nvPr>
        </p:nvSpPr>
        <p:spPr>
          <a:xfrm>
            <a:off x="204701" y="1429966"/>
            <a:ext cx="3978193" cy="4200813"/>
          </a:xfrm>
        </p:spPr>
        <p:txBody>
          <a:bodyPr/>
          <a:lstStyle/>
          <a:p>
            <a:r>
              <a:rPr lang="en-US" dirty="0"/>
              <a:t>2021 research from Samsung found 56.1% of the consumers surveyed said they watch television, movies and other video content via streaming;  26.3% watch via cable (linear TV); and 8.6% on Blu-ray, DVD or VHS. </a:t>
            </a:r>
            <a:br>
              <a:rPr lang="en-US" dirty="0"/>
            </a:br>
            <a:endParaRPr lang="en-US" dirty="0"/>
          </a:p>
          <a:p>
            <a:r>
              <a:rPr lang="en-US" dirty="0"/>
              <a:t>Despite the rush to streaming video content, 50.4% said they were watching on a smart or connected TV. An external smart device was second and less than half at 23.5%.</a:t>
            </a:r>
            <a:br>
              <a:rPr lang="en-US" dirty="0"/>
            </a:br>
            <a:endParaRPr lang="en-US" dirty="0"/>
          </a:p>
          <a:p>
            <a:r>
              <a:rPr lang="en-US" dirty="0"/>
              <a:t>Another important insight is 91.6% of consumers use at least one ad-supported streaming service to watch video content, according to </a:t>
            </a:r>
            <a:r>
              <a:rPr lang="en-US" dirty="0" err="1"/>
              <a:t>tvScientific’s</a:t>
            </a:r>
            <a:r>
              <a:rPr lang="en-US" dirty="0"/>
              <a:t> report, How CTV Advertising Powers the Performance TV Revolution (December 2021).</a:t>
            </a:r>
          </a:p>
        </p:txBody>
      </p:sp>
    </p:spTree>
    <p:extLst>
      <p:ext uri="{BB962C8B-B14F-4D97-AF65-F5344CB8AC3E}">
        <p14:creationId xmlns:p14="http://schemas.microsoft.com/office/powerpoint/2010/main" val="2420195087"/>
      </p:ext>
    </p:extLst>
  </p:cSld>
  <p:clrMapOvr>
    <a:masterClrMapping/>
  </p:clrMapOvr>
  <p:transition spd="slow" advTm="10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B894CD70-F7DB-4D9D-B1CE-5B8D6DC54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43127F0-BE61-45C3-9503-BD53FE376256}"/>
              </a:ext>
            </a:extLst>
          </p:cNvPr>
          <p:cNvSpPr>
            <a:spLocks noGrp="1"/>
          </p:cNvSpPr>
          <p:nvPr>
            <p:ph type="title"/>
          </p:nvPr>
        </p:nvSpPr>
        <p:spPr/>
        <p:txBody>
          <a:bodyPr/>
          <a:lstStyle/>
          <a:p>
            <a:r>
              <a:rPr lang="en-US" dirty="0"/>
              <a:t>A Destination of Opportunity</a:t>
            </a:r>
          </a:p>
        </p:txBody>
      </p:sp>
      <p:sp>
        <p:nvSpPr>
          <p:cNvPr id="3" name="Content Placeholder 2">
            <a:extLst>
              <a:ext uri="{FF2B5EF4-FFF2-40B4-BE49-F238E27FC236}">
                <a16:creationId xmlns:a16="http://schemas.microsoft.com/office/drawing/2014/main" id="{B9E1741F-75BF-4217-A29D-AFBD3A50B265}"/>
              </a:ext>
            </a:extLst>
          </p:cNvPr>
          <p:cNvSpPr>
            <a:spLocks noGrp="1"/>
          </p:cNvSpPr>
          <p:nvPr>
            <p:ph idx="1"/>
          </p:nvPr>
        </p:nvSpPr>
        <p:spPr>
          <a:xfrm>
            <a:off x="204701" y="1361872"/>
            <a:ext cx="4367299" cy="4268907"/>
          </a:xfrm>
        </p:spPr>
        <p:txBody>
          <a:bodyPr/>
          <a:lstStyle/>
          <a:p>
            <a:r>
              <a:rPr lang="en-US" dirty="0"/>
              <a:t>TV becomes more hyper-local – Industry analysts expect one of the first opportunities for local TV stations with NextGen TV (ATSC 3.) capabilities is location services. BIA Advisory Services forecasts this and other datacasting services could generate $5 billion by 2027.</a:t>
            </a:r>
            <a:br>
              <a:rPr lang="en-US" dirty="0"/>
            </a:br>
            <a:endParaRPr lang="en-US" dirty="0"/>
          </a:p>
          <a:p>
            <a:r>
              <a:rPr lang="en-US" dirty="0"/>
              <a:t>Providing location services through ATSC 3.0 integrates with the proliferation of mobile devices, especially in the B2B world. These could include automotive and transportation, trucking, dispatch, delivery, Internet of Things (IoT) and security services. </a:t>
            </a:r>
            <a:br>
              <a:rPr lang="en-US" dirty="0"/>
            </a:br>
            <a:endParaRPr lang="en-US" dirty="0"/>
          </a:p>
          <a:p>
            <a:r>
              <a:rPr lang="en-US" dirty="0" err="1"/>
              <a:t>BitPath</a:t>
            </a:r>
            <a:r>
              <a:rPr lang="en-US" dirty="0"/>
              <a:t>, a Sinclair Broadcasting Group/Nexstar Media Group consortium, will be conducting some of the first trials for datacasting, especially location services, in selected NextGen TV markets during Q1 2022.</a:t>
            </a:r>
          </a:p>
        </p:txBody>
      </p:sp>
    </p:spTree>
    <p:extLst>
      <p:ext uri="{BB962C8B-B14F-4D97-AF65-F5344CB8AC3E}">
        <p14:creationId xmlns:p14="http://schemas.microsoft.com/office/powerpoint/2010/main" val="1062146220"/>
      </p:ext>
    </p:extLst>
  </p:cSld>
  <p:clrMapOvr>
    <a:masterClrMapping/>
  </p:clrMapOvr>
  <p:transition spd="slow" advTm="100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1EC1C884-42D8-4343-84D6-A357B442E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1BD2A13-5686-4207-B913-6728185D0FDA}"/>
              </a:ext>
            </a:extLst>
          </p:cNvPr>
          <p:cNvSpPr>
            <a:spLocks noGrp="1"/>
          </p:cNvSpPr>
          <p:nvPr>
            <p:ph type="title"/>
          </p:nvPr>
        </p:nvSpPr>
        <p:spPr>
          <a:xfrm>
            <a:off x="204702" y="207184"/>
            <a:ext cx="3297255" cy="1641071"/>
          </a:xfrm>
        </p:spPr>
        <p:txBody>
          <a:bodyPr/>
          <a:lstStyle/>
          <a:p>
            <a:r>
              <a:rPr lang="en-US" dirty="0"/>
              <a:t>Another Destination of Opportunity</a:t>
            </a:r>
          </a:p>
        </p:txBody>
      </p:sp>
      <p:sp>
        <p:nvSpPr>
          <p:cNvPr id="3" name="Content Placeholder 2">
            <a:extLst>
              <a:ext uri="{FF2B5EF4-FFF2-40B4-BE49-F238E27FC236}">
                <a16:creationId xmlns:a16="http://schemas.microsoft.com/office/drawing/2014/main" id="{F8B500D2-F1A4-4217-AC98-949CB1E9F059}"/>
              </a:ext>
            </a:extLst>
          </p:cNvPr>
          <p:cNvSpPr>
            <a:spLocks noGrp="1"/>
          </p:cNvSpPr>
          <p:nvPr>
            <p:ph idx="1"/>
          </p:nvPr>
        </p:nvSpPr>
        <p:spPr>
          <a:xfrm>
            <a:off x="204702" y="1420238"/>
            <a:ext cx="4114380" cy="4210541"/>
          </a:xfrm>
        </p:spPr>
        <p:txBody>
          <a:bodyPr/>
          <a:lstStyle/>
          <a:p>
            <a:r>
              <a:rPr lang="en-US" dirty="0"/>
              <a:t>Consumers accept TV’s data gathering much more than Google’s and Facebook’s – Multiple studies find most consumers dislike the data gathering practices of these companies.</a:t>
            </a:r>
            <a:br>
              <a:rPr lang="en-US" dirty="0"/>
            </a:br>
            <a:endParaRPr lang="en-US" dirty="0"/>
          </a:p>
          <a:p>
            <a:r>
              <a:rPr lang="en-US" dirty="0"/>
              <a:t>This is one of the reasons The Banning Surveillance Advertising Act was recently introduced in the US Congress. It aims to limit the user data Google, Facebook and similar companies can gather and use.</a:t>
            </a:r>
            <a:br>
              <a:rPr lang="en-US" dirty="0"/>
            </a:br>
            <a:endParaRPr lang="en-US" dirty="0"/>
          </a:p>
          <a:p>
            <a:r>
              <a:rPr lang="en-US" dirty="0"/>
              <a:t>The consumer data TV collects is not a target of this bill. More importantly, consumers are less concerned about the data TV has about them. Only 16% would prefer TV didn’t have their data or use it for ad targeting, according to Hub Research.</a:t>
            </a:r>
          </a:p>
        </p:txBody>
      </p:sp>
    </p:spTree>
    <p:extLst>
      <p:ext uri="{BB962C8B-B14F-4D97-AF65-F5344CB8AC3E}">
        <p14:creationId xmlns:p14="http://schemas.microsoft.com/office/powerpoint/2010/main" val="1185096360"/>
      </p:ext>
    </p:extLst>
  </p:cSld>
  <p:clrMapOvr>
    <a:masterClrMapping/>
  </p:clrMapOvr>
  <p:transition spd="slow" advTm="10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DC14A-195D-43A9-9728-2B214E1B9E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DD0263-9AC7-44AD-8916-81D494574E7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70479795"/>
      </p:ext>
    </p:extLst>
  </p:cSld>
  <p:clrMapOvr>
    <a:masterClrMapping/>
  </p:clrMapOvr>
  <p:transition spd="slow" advTm="10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electronics, computer&#10;&#10;Description automatically generated">
            <a:extLst>
              <a:ext uri="{FF2B5EF4-FFF2-40B4-BE49-F238E27FC236}">
                <a16:creationId xmlns:a16="http://schemas.microsoft.com/office/drawing/2014/main" id="{A0C907EB-927A-4D0A-A26F-D3243D85A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B44147B-69B2-40A3-B5FF-C9BE12F23E3F}"/>
              </a:ext>
            </a:extLst>
          </p:cNvPr>
          <p:cNvSpPr>
            <a:spLocks noGrp="1"/>
          </p:cNvSpPr>
          <p:nvPr>
            <p:ph type="title"/>
          </p:nvPr>
        </p:nvSpPr>
        <p:spPr/>
        <p:txBody>
          <a:bodyPr/>
          <a:lstStyle/>
          <a:p>
            <a:r>
              <a:rPr lang="en-US" dirty="0"/>
              <a:t>Be Enthusiastic About TV</a:t>
            </a:r>
          </a:p>
        </p:txBody>
      </p:sp>
      <p:sp>
        <p:nvSpPr>
          <p:cNvPr id="3" name="Content Placeholder 2">
            <a:extLst>
              <a:ext uri="{FF2B5EF4-FFF2-40B4-BE49-F238E27FC236}">
                <a16:creationId xmlns:a16="http://schemas.microsoft.com/office/drawing/2014/main" id="{CAE8EBB2-4863-4DDB-AE34-3525AC3FA120}"/>
              </a:ext>
            </a:extLst>
          </p:cNvPr>
          <p:cNvSpPr>
            <a:spLocks noGrp="1"/>
          </p:cNvSpPr>
          <p:nvPr>
            <p:ph idx="1"/>
          </p:nvPr>
        </p:nvSpPr>
        <p:spPr>
          <a:xfrm>
            <a:off x="204701" y="1196502"/>
            <a:ext cx="4192201" cy="4434277"/>
          </a:xfrm>
        </p:spPr>
        <p:txBody>
          <a:bodyPr/>
          <a:lstStyle/>
          <a:p>
            <a:r>
              <a:rPr lang="en-US" dirty="0"/>
              <a:t>Since its inception, television’s journey across the media landscape has been steady and relatively smooth. More recently, however, the media landscape has changed and television has had to adjust its course. </a:t>
            </a:r>
            <a:br>
              <a:rPr lang="en-US" dirty="0"/>
            </a:br>
            <a:endParaRPr lang="en-US" dirty="0"/>
          </a:p>
          <a:p>
            <a:r>
              <a:rPr lang="en-US" dirty="0"/>
              <a:t>That journey into the future will be an exciting ride because of the many new opportunities the changes in viewing habits, advertisers’ needs and technology will create for content creators and ad sales teams. </a:t>
            </a:r>
            <a:br>
              <a:rPr lang="en-US" dirty="0"/>
            </a:br>
            <a:endParaRPr lang="en-US" dirty="0"/>
          </a:p>
          <a:p>
            <a:r>
              <a:rPr lang="en-US" dirty="0"/>
              <a:t>These opportunities are the focus of this month’s Special Report from Media Group Online. It’s those who join television’s exciting journey into the future with enthusiasm and optimism who will experience the most success. It’s time to punch your ticket.</a:t>
            </a:r>
          </a:p>
        </p:txBody>
      </p:sp>
    </p:spTree>
    <p:extLst>
      <p:ext uri="{BB962C8B-B14F-4D97-AF65-F5344CB8AC3E}">
        <p14:creationId xmlns:p14="http://schemas.microsoft.com/office/powerpoint/2010/main" val="4105891933"/>
      </p:ext>
    </p:extLst>
  </p:cSld>
  <p:clrMapOvr>
    <a:masterClrMapping/>
  </p:clrMapOvr>
  <p:transition spd="slow"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F6D5DE98-A6CD-4C3C-B513-E7ACF17AC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DDF2FD4-C999-4DF8-9DA9-DC4F0371FF70}"/>
              </a:ext>
            </a:extLst>
          </p:cNvPr>
          <p:cNvSpPr>
            <a:spLocks noGrp="1"/>
          </p:cNvSpPr>
          <p:nvPr>
            <p:ph type="title"/>
          </p:nvPr>
        </p:nvSpPr>
        <p:spPr/>
        <p:txBody>
          <a:bodyPr/>
          <a:lstStyle/>
          <a:p>
            <a:r>
              <a:rPr lang="en-US" dirty="0"/>
              <a:t>The Integration of Linear and Digital TV Is a Net Positive</a:t>
            </a:r>
          </a:p>
        </p:txBody>
      </p:sp>
      <p:sp>
        <p:nvSpPr>
          <p:cNvPr id="3" name="Content Placeholder 2">
            <a:extLst>
              <a:ext uri="{FF2B5EF4-FFF2-40B4-BE49-F238E27FC236}">
                <a16:creationId xmlns:a16="http://schemas.microsoft.com/office/drawing/2014/main" id="{B714098D-15E7-41D2-9DEF-3ED4AF0195D2}"/>
              </a:ext>
            </a:extLst>
          </p:cNvPr>
          <p:cNvSpPr>
            <a:spLocks noGrp="1"/>
          </p:cNvSpPr>
          <p:nvPr>
            <p:ph idx="1"/>
          </p:nvPr>
        </p:nvSpPr>
        <p:spPr>
          <a:xfrm>
            <a:off x="204701" y="1284052"/>
            <a:ext cx="4201929" cy="4346728"/>
          </a:xfrm>
        </p:spPr>
        <p:txBody>
          <a:bodyPr/>
          <a:lstStyle/>
          <a:p>
            <a:r>
              <a:rPr lang="en-US" dirty="0"/>
              <a:t>Television’s greatest strength has always been its reach into almost every household and wherever people were watching a TV set. That particular value of TV hasn’t diminished much during the era of streaming. </a:t>
            </a:r>
            <a:br>
              <a:rPr lang="en-US" dirty="0"/>
            </a:br>
            <a:endParaRPr lang="en-US" dirty="0"/>
          </a:p>
          <a:p>
            <a:r>
              <a:rPr lang="en-US" dirty="0"/>
              <a:t>Ad-supported streaming platforms’ strength is targeting niche audiences. The integration of those two value propositions is occurring now but will require a few more years as addressable advertising continues to evolve and mature.</a:t>
            </a:r>
            <a:br>
              <a:rPr lang="en-US" dirty="0"/>
            </a:br>
            <a:endParaRPr lang="en-US" dirty="0"/>
          </a:p>
          <a:p>
            <a:r>
              <a:rPr lang="en-US" dirty="0"/>
              <a:t>Connected TV (CTV) will be the beneficiary of this integration. eMarketer forecasts CTV’s share of all CTV ad spending will increase to 29.4% by 2025, but linear TV will retain the largest share at 70.6%.</a:t>
            </a:r>
          </a:p>
        </p:txBody>
      </p:sp>
    </p:spTree>
    <p:extLst>
      <p:ext uri="{BB962C8B-B14F-4D97-AF65-F5344CB8AC3E}">
        <p14:creationId xmlns:p14="http://schemas.microsoft.com/office/powerpoint/2010/main" val="692994861"/>
      </p:ext>
    </p:extLst>
  </p:cSld>
  <p:clrMapOvr>
    <a:masterClrMapping/>
  </p:clrMapOvr>
  <p:transition spd="slow"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engineering drawing&#10;&#10;Description automatically generated">
            <a:extLst>
              <a:ext uri="{FF2B5EF4-FFF2-40B4-BE49-F238E27FC236}">
                <a16:creationId xmlns:a16="http://schemas.microsoft.com/office/drawing/2014/main" id="{CBA0422E-49EB-487D-8B81-2F74A247F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F3DDBEE-065C-4716-889D-3BE7AB6861FF}"/>
              </a:ext>
            </a:extLst>
          </p:cNvPr>
          <p:cNvSpPr>
            <a:spLocks noGrp="1"/>
          </p:cNvSpPr>
          <p:nvPr>
            <p:ph type="title"/>
          </p:nvPr>
        </p:nvSpPr>
        <p:spPr>
          <a:xfrm>
            <a:off x="204702" y="207184"/>
            <a:ext cx="4026830" cy="1325563"/>
          </a:xfrm>
        </p:spPr>
        <p:txBody>
          <a:bodyPr/>
          <a:lstStyle/>
          <a:p>
            <a:r>
              <a:rPr lang="en-US" dirty="0"/>
              <a:t>TV Still Has the Advertising Muscle</a:t>
            </a:r>
          </a:p>
        </p:txBody>
      </p:sp>
      <p:sp>
        <p:nvSpPr>
          <p:cNvPr id="3" name="Content Placeholder 2">
            <a:extLst>
              <a:ext uri="{FF2B5EF4-FFF2-40B4-BE49-F238E27FC236}">
                <a16:creationId xmlns:a16="http://schemas.microsoft.com/office/drawing/2014/main" id="{20D96B1A-7CDC-4856-B5E4-8298BB881241}"/>
              </a:ext>
            </a:extLst>
          </p:cNvPr>
          <p:cNvSpPr>
            <a:spLocks noGrp="1"/>
          </p:cNvSpPr>
          <p:nvPr>
            <p:ph idx="1"/>
          </p:nvPr>
        </p:nvSpPr>
        <p:spPr>
          <a:xfrm>
            <a:off x="204702" y="1303506"/>
            <a:ext cx="4231112" cy="4327273"/>
          </a:xfrm>
        </p:spPr>
        <p:txBody>
          <a:bodyPr/>
          <a:lstStyle/>
          <a:p>
            <a:r>
              <a:rPr lang="en-US" dirty="0"/>
              <a:t>Television’s major challenges, especially streaming services, could create a “the-sky-is-falling” mindset for broadcasters, station managers and ad sales teams, but that would be a mistake. </a:t>
            </a:r>
            <a:br>
              <a:rPr lang="en-US" dirty="0"/>
            </a:br>
            <a:endParaRPr lang="en-US" dirty="0"/>
          </a:p>
          <a:p>
            <a:r>
              <a:rPr lang="en-US" dirty="0"/>
              <a:t>Advertiser Perceptions reported 24% of the 250 US advertisers it surveyed during October 2021 said they were planning to increase their ad spending on linear TV during the next 12 months. </a:t>
            </a:r>
            <a:br>
              <a:rPr lang="en-US" dirty="0"/>
            </a:br>
            <a:endParaRPr lang="en-US" dirty="0"/>
          </a:p>
          <a:p>
            <a:r>
              <a:rPr lang="en-US" dirty="0"/>
              <a:t>Of even greater significance, the average increase for linear TV (19%) among all the advertisers was the largest of the other categories: OTT streaming services, VMVPDs, addressable linear TV, data-driven linear TV and set-top box VOD.</a:t>
            </a:r>
          </a:p>
        </p:txBody>
      </p:sp>
    </p:spTree>
    <p:extLst>
      <p:ext uri="{BB962C8B-B14F-4D97-AF65-F5344CB8AC3E}">
        <p14:creationId xmlns:p14="http://schemas.microsoft.com/office/powerpoint/2010/main" val="1094335330"/>
      </p:ext>
    </p:extLst>
  </p:cSld>
  <p:clrMapOvr>
    <a:masterClrMapping/>
  </p:clrMapOvr>
  <p:transition spd="slow"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6F3D1D25-FDDD-47B2-98B2-158FFE018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5BD3E8E-EC1E-46B2-A181-BD198229A2C5}"/>
              </a:ext>
            </a:extLst>
          </p:cNvPr>
          <p:cNvSpPr>
            <a:spLocks noGrp="1"/>
          </p:cNvSpPr>
          <p:nvPr>
            <p:ph type="title"/>
          </p:nvPr>
        </p:nvSpPr>
        <p:spPr>
          <a:xfrm>
            <a:off x="204702" y="207184"/>
            <a:ext cx="3452898" cy="1325563"/>
          </a:xfrm>
        </p:spPr>
        <p:txBody>
          <a:bodyPr/>
          <a:lstStyle/>
          <a:p>
            <a:r>
              <a:rPr lang="en-US" dirty="0"/>
              <a:t>More of TV’s Advertising Muscle</a:t>
            </a:r>
          </a:p>
        </p:txBody>
      </p:sp>
      <p:sp>
        <p:nvSpPr>
          <p:cNvPr id="3" name="Content Placeholder 2">
            <a:extLst>
              <a:ext uri="{FF2B5EF4-FFF2-40B4-BE49-F238E27FC236}">
                <a16:creationId xmlns:a16="http://schemas.microsoft.com/office/drawing/2014/main" id="{A117F558-81CA-471C-B71D-F36A09B6E2C4}"/>
              </a:ext>
            </a:extLst>
          </p:cNvPr>
          <p:cNvSpPr>
            <a:spLocks noGrp="1"/>
          </p:cNvSpPr>
          <p:nvPr>
            <p:ph idx="1"/>
          </p:nvPr>
        </p:nvSpPr>
        <p:spPr>
          <a:xfrm>
            <a:off x="204702" y="1361872"/>
            <a:ext cx="4279750" cy="4268907"/>
          </a:xfrm>
        </p:spPr>
        <p:txBody>
          <a:bodyPr/>
          <a:lstStyle/>
          <a:p>
            <a:r>
              <a:rPr lang="en-US" dirty="0"/>
              <a:t>The same Advertiser Perceptions survey found 50% of the surveyed advertisers chose video as delivering the most value to reach their goals. Of that 50%, 47% named all forms of TV as the most valuable while digital video was essentially tied at 46%. </a:t>
            </a:r>
            <a:br>
              <a:rPr lang="en-US" dirty="0"/>
            </a:br>
            <a:endParaRPr lang="en-US" dirty="0"/>
          </a:p>
          <a:p>
            <a:r>
              <a:rPr lang="en-US" dirty="0"/>
              <a:t>Each, however, is moving in opposite directions: TV’s 47% is a 10-percentage point increase from 36% for 2020 and digital video decreased seven-percentage points, from 53% (2020) to 46% (2021).</a:t>
            </a:r>
            <a:br>
              <a:rPr lang="en-US" dirty="0"/>
            </a:br>
            <a:endParaRPr lang="en-US" dirty="0"/>
          </a:p>
          <a:p>
            <a:r>
              <a:rPr lang="en-US" dirty="0"/>
              <a:t>Nexstar Media Group, which owns the most US TV stations, is forecasting NextGen TV could add $15 billion annually to local stations by 2030. That amount would equal or potentially exceed TV stations’ retransmission deals, which are already $13 billion annually.</a:t>
            </a:r>
          </a:p>
        </p:txBody>
      </p:sp>
    </p:spTree>
    <p:extLst>
      <p:ext uri="{BB962C8B-B14F-4D97-AF65-F5344CB8AC3E}">
        <p14:creationId xmlns:p14="http://schemas.microsoft.com/office/powerpoint/2010/main" val="4142226275"/>
      </p:ext>
    </p:extLst>
  </p:cSld>
  <p:clrMapOvr>
    <a:masterClrMapping/>
  </p:clrMapOvr>
  <p:transition spd="slow"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327A50B6-B4EC-4D95-B02B-CDA50BA02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B11B944-9D42-412B-91A4-227B1FF748E4}"/>
              </a:ext>
            </a:extLst>
          </p:cNvPr>
          <p:cNvSpPr>
            <a:spLocks noGrp="1"/>
          </p:cNvSpPr>
          <p:nvPr>
            <p:ph type="title"/>
          </p:nvPr>
        </p:nvSpPr>
        <p:spPr/>
        <p:txBody>
          <a:bodyPr/>
          <a:lstStyle/>
          <a:p>
            <a:r>
              <a:rPr lang="en-US" dirty="0"/>
              <a:t>Sports Power the Journey</a:t>
            </a:r>
          </a:p>
        </p:txBody>
      </p:sp>
      <p:sp>
        <p:nvSpPr>
          <p:cNvPr id="3" name="Content Placeholder 2">
            <a:extLst>
              <a:ext uri="{FF2B5EF4-FFF2-40B4-BE49-F238E27FC236}">
                <a16:creationId xmlns:a16="http://schemas.microsoft.com/office/drawing/2014/main" id="{B3244E46-0B0F-4B04-9EC2-88890ACB6DE4}"/>
              </a:ext>
            </a:extLst>
          </p:cNvPr>
          <p:cNvSpPr>
            <a:spLocks noGrp="1"/>
          </p:cNvSpPr>
          <p:nvPr>
            <p:ph idx="1"/>
          </p:nvPr>
        </p:nvSpPr>
        <p:spPr>
          <a:xfrm>
            <a:off x="204701" y="1274324"/>
            <a:ext cx="4133835" cy="4356456"/>
          </a:xfrm>
        </p:spPr>
        <p:txBody>
          <a:bodyPr/>
          <a:lstStyle/>
          <a:p>
            <a:r>
              <a:rPr lang="en-US" dirty="0"/>
              <a:t>Analysis from Standard Media Index (SMI) found sports on linear TV had their best performance during the January–November 2021 period since January 2014. Sporting events had 43 of the 50 highest-rated primetime programs during 2021.</a:t>
            </a:r>
            <a:br>
              <a:rPr lang="en-US" dirty="0"/>
            </a:br>
            <a:endParaRPr lang="en-US" dirty="0"/>
          </a:p>
          <a:p>
            <a:r>
              <a:rPr lang="en-US" dirty="0"/>
              <a:t>All 2021 sports programming (live, talk and documentaries) had a 28% share of national TV ad spending during the same 2021 period, with live sports accounting for 22%. That 28% ad spending share only required a 9% investment in content.</a:t>
            </a:r>
            <a:br>
              <a:rPr lang="en-US" dirty="0"/>
            </a:br>
            <a:endParaRPr lang="en-US" dirty="0"/>
          </a:p>
          <a:p>
            <a:r>
              <a:rPr lang="en-US" dirty="0"/>
              <a:t>According to a June 2021 survey from Disney Ad Sales of 2,500 sports streamers 13 to 54 years of age, 76% of those watching sports via streaming services were actively viewing a second screen. Of those, 26% were shopping online.</a:t>
            </a:r>
          </a:p>
        </p:txBody>
      </p:sp>
    </p:spTree>
    <p:extLst>
      <p:ext uri="{BB962C8B-B14F-4D97-AF65-F5344CB8AC3E}">
        <p14:creationId xmlns:p14="http://schemas.microsoft.com/office/powerpoint/2010/main" val="2053485548"/>
      </p:ext>
    </p:extLst>
  </p:cSld>
  <p:clrMapOvr>
    <a:masterClrMapping/>
  </p:clrMapOvr>
  <p:transition spd="slow"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04EA6EEC-1C38-4F95-87A6-78A1AFF1A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36EFBD7-B643-4BFF-B033-BC35A288860B}"/>
              </a:ext>
            </a:extLst>
          </p:cNvPr>
          <p:cNvSpPr>
            <a:spLocks noGrp="1"/>
          </p:cNvSpPr>
          <p:nvPr>
            <p:ph type="title"/>
          </p:nvPr>
        </p:nvSpPr>
        <p:spPr/>
        <p:txBody>
          <a:bodyPr/>
          <a:lstStyle/>
          <a:p>
            <a:r>
              <a:rPr lang="en-US" dirty="0"/>
              <a:t>Consolidation of Streaming Services Is Inevitable</a:t>
            </a:r>
          </a:p>
        </p:txBody>
      </p:sp>
      <p:sp>
        <p:nvSpPr>
          <p:cNvPr id="3" name="Content Placeholder 2">
            <a:extLst>
              <a:ext uri="{FF2B5EF4-FFF2-40B4-BE49-F238E27FC236}">
                <a16:creationId xmlns:a16="http://schemas.microsoft.com/office/drawing/2014/main" id="{D28E26A4-54F2-49EB-808B-4100E58DD561}"/>
              </a:ext>
            </a:extLst>
          </p:cNvPr>
          <p:cNvSpPr>
            <a:spLocks noGrp="1"/>
          </p:cNvSpPr>
          <p:nvPr>
            <p:ph idx="1"/>
          </p:nvPr>
        </p:nvSpPr>
        <p:spPr>
          <a:xfrm>
            <a:off x="204702" y="1254868"/>
            <a:ext cx="4453926" cy="4375911"/>
          </a:xfrm>
        </p:spPr>
        <p:txBody>
          <a:bodyPr/>
          <a:lstStyle/>
          <a:p>
            <a:r>
              <a:rPr lang="en-US" dirty="0"/>
              <a:t>Today, there are four primary broadcast TV networks – ABC, CBS, NBC and Fox – and a few smaller networks and PBS. By comparison, there are more than 50 streaming services, which has led more industry analysts to predict a major consolidation of streaming services.</a:t>
            </a:r>
            <a:br>
              <a:rPr lang="en-US" dirty="0"/>
            </a:br>
            <a:endParaRPr lang="en-US" dirty="0"/>
          </a:p>
          <a:p>
            <a:r>
              <a:rPr lang="en-US" dirty="0"/>
              <a:t>Many streaming services are experiencing sluggish growth of subscriptions. For Q3 2021, Disney Plus added 2.1 million subscribers, but the market was expecting 4 million. </a:t>
            </a:r>
            <a:br>
              <a:rPr lang="en-US" dirty="0"/>
            </a:br>
            <a:endParaRPr lang="en-US" dirty="0"/>
          </a:p>
          <a:p>
            <a:r>
              <a:rPr lang="en-US" dirty="0"/>
              <a:t>During late January 2022, tech stocks, including streaming services, suffered significant losses. Netflix’s shares decreased almost 22% January 21 and during Q4 2021, Disney was -19%, </a:t>
            </a:r>
            <a:r>
              <a:rPr lang="en-US" dirty="0" err="1"/>
              <a:t>ViacomCBS</a:t>
            </a:r>
            <a:r>
              <a:rPr lang="en-US" dirty="0"/>
              <a:t> -18%, Amazon -17% and Comcast -7.5%.</a:t>
            </a:r>
          </a:p>
        </p:txBody>
      </p:sp>
    </p:spTree>
    <p:extLst>
      <p:ext uri="{BB962C8B-B14F-4D97-AF65-F5344CB8AC3E}">
        <p14:creationId xmlns:p14="http://schemas.microsoft.com/office/powerpoint/2010/main" val="1542052700"/>
      </p:ext>
    </p:extLst>
  </p:cSld>
  <p:clrMapOvr>
    <a:masterClrMapping/>
  </p:clrMapOvr>
  <p:transition spd="slow" advTm="10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791F6854-DE2C-4D9D-B8B8-E58B73025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4C3D887-D1E5-4C40-8B66-ACD041DFDEBB}"/>
              </a:ext>
            </a:extLst>
          </p:cNvPr>
          <p:cNvSpPr>
            <a:spLocks noGrp="1"/>
          </p:cNvSpPr>
          <p:nvPr>
            <p:ph type="title"/>
          </p:nvPr>
        </p:nvSpPr>
        <p:spPr/>
        <p:txBody>
          <a:bodyPr/>
          <a:lstStyle/>
          <a:p>
            <a:r>
              <a:rPr lang="en-US" dirty="0"/>
              <a:t>TV May Benefit from Streaming Consolidation</a:t>
            </a:r>
          </a:p>
        </p:txBody>
      </p:sp>
      <p:sp>
        <p:nvSpPr>
          <p:cNvPr id="3" name="Content Placeholder 2">
            <a:extLst>
              <a:ext uri="{FF2B5EF4-FFF2-40B4-BE49-F238E27FC236}">
                <a16:creationId xmlns:a16="http://schemas.microsoft.com/office/drawing/2014/main" id="{89210E8D-DB19-44F4-A480-09C2CCA55462}"/>
              </a:ext>
            </a:extLst>
          </p:cNvPr>
          <p:cNvSpPr>
            <a:spLocks noGrp="1"/>
          </p:cNvSpPr>
          <p:nvPr>
            <p:ph idx="1"/>
          </p:nvPr>
        </p:nvSpPr>
        <p:spPr>
          <a:xfrm>
            <a:off x="204702" y="1532748"/>
            <a:ext cx="4270022" cy="4098032"/>
          </a:xfrm>
        </p:spPr>
        <p:txBody>
          <a:bodyPr/>
          <a:lstStyle/>
          <a:p>
            <a:r>
              <a:rPr lang="en-US" dirty="0"/>
              <a:t>The challenge for streaming services is they must commit to spending billions to create new content to maintain their positions in the pecking order as well as gain more subscribers.</a:t>
            </a:r>
            <a:br>
              <a:rPr lang="en-US" dirty="0"/>
            </a:br>
            <a:endParaRPr lang="en-US" dirty="0"/>
          </a:p>
          <a:p>
            <a:r>
              <a:rPr lang="en-US" dirty="0"/>
              <a:t>It’s only the biggest streaming players with deep wallets that can spend billions for content. For example, Disney is expected to invest more than the $9 billion it had previously announced for 2024.</a:t>
            </a:r>
            <a:br>
              <a:rPr lang="en-US" dirty="0"/>
            </a:br>
            <a:endParaRPr lang="en-US" dirty="0"/>
          </a:p>
          <a:p>
            <a:r>
              <a:rPr lang="en-US" dirty="0"/>
              <a:t>The good news for linear TV is these consolidations are likely to harm streaming viewership. Consumers will discover their favorite service has disappeared, must be accessed from another platform and requires a new and maybe more costly subscription.</a:t>
            </a:r>
          </a:p>
        </p:txBody>
      </p:sp>
    </p:spTree>
    <p:extLst>
      <p:ext uri="{BB962C8B-B14F-4D97-AF65-F5344CB8AC3E}">
        <p14:creationId xmlns:p14="http://schemas.microsoft.com/office/powerpoint/2010/main" val="2961382776"/>
      </p:ext>
    </p:extLst>
  </p:cSld>
  <p:clrMapOvr>
    <a:masterClrMapping/>
  </p:clrMapOvr>
  <p:transition spd="slow"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electronics, screenshot&#10;&#10;Description automatically generated">
            <a:extLst>
              <a:ext uri="{FF2B5EF4-FFF2-40B4-BE49-F238E27FC236}">
                <a16:creationId xmlns:a16="http://schemas.microsoft.com/office/drawing/2014/main" id="{446C7DE2-6894-434B-9F30-A9A48C864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32AE42D-C7ED-43FD-B621-B62438BAF931}"/>
              </a:ext>
            </a:extLst>
          </p:cNvPr>
          <p:cNvSpPr>
            <a:spLocks noGrp="1"/>
          </p:cNvSpPr>
          <p:nvPr>
            <p:ph type="title"/>
          </p:nvPr>
        </p:nvSpPr>
        <p:spPr/>
        <p:txBody>
          <a:bodyPr/>
          <a:lstStyle/>
          <a:p>
            <a:r>
              <a:rPr lang="en-US" dirty="0"/>
              <a:t>The Measurement Muddle</a:t>
            </a:r>
          </a:p>
        </p:txBody>
      </p:sp>
      <p:sp>
        <p:nvSpPr>
          <p:cNvPr id="3" name="Content Placeholder 2">
            <a:extLst>
              <a:ext uri="{FF2B5EF4-FFF2-40B4-BE49-F238E27FC236}">
                <a16:creationId xmlns:a16="http://schemas.microsoft.com/office/drawing/2014/main" id="{B401FD87-E2FB-4C58-B885-E9184EA4ED1C}"/>
              </a:ext>
            </a:extLst>
          </p:cNvPr>
          <p:cNvSpPr>
            <a:spLocks noGrp="1"/>
          </p:cNvSpPr>
          <p:nvPr>
            <p:ph idx="1"/>
          </p:nvPr>
        </p:nvSpPr>
        <p:spPr>
          <a:xfrm>
            <a:off x="204701" y="1196502"/>
            <a:ext cx="4182473" cy="4434277"/>
          </a:xfrm>
        </p:spPr>
        <p:txBody>
          <a:bodyPr/>
          <a:lstStyle/>
          <a:p>
            <a:r>
              <a:rPr lang="en-US" dirty="0"/>
              <a:t>With digital TV attracting significant audiences and more ad dollars, the integration of digital and linear TV is advancing quickly; however, measuring audiences across both platforms is still a muddle.</a:t>
            </a:r>
            <a:br>
              <a:rPr lang="en-US" dirty="0"/>
            </a:br>
            <a:endParaRPr lang="en-US" dirty="0"/>
          </a:p>
          <a:p>
            <a:r>
              <a:rPr lang="en-US" dirty="0"/>
              <a:t>According to a May 2021 survey from Advertiser Perceptions of US agency/marketing professionals, the #1 improvement they said was needed to measure video ad effectiveness was “standardization of video metrics to prove ROI across screens” at 57%.</a:t>
            </a:r>
            <a:br>
              <a:rPr lang="en-US" dirty="0"/>
            </a:br>
            <a:endParaRPr lang="en-US" dirty="0"/>
          </a:p>
          <a:p>
            <a:r>
              <a:rPr lang="en-US" dirty="0"/>
              <a:t>A separate April 2021 </a:t>
            </a:r>
            <a:r>
              <a:rPr lang="en-US" dirty="0" err="1"/>
              <a:t>Innovid</a:t>
            </a:r>
            <a:r>
              <a:rPr lang="en-US" dirty="0"/>
              <a:t> and </a:t>
            </a:r>
            <a:r>
              <a:rPr lang="en-US" dirty="0" err="1"/>
              <a:t>Digiday</a:t>
            </a:r>
            <a:r>
              <a:rPr lang="en-US" dirty="0"/>
              <a:t> survey of US brand marketers and agency executives revealed “inconsistent measurement” was the top challenge of connected TV advertising at 57%.</a:t>
            </a:r>
          </a:p>
        </p:txBody>
      </p:sp>
    </p:spTree>
    <p:extLst>
      <p:ext uri="{BB962C8B-B14F-4D97-AF65-F5344CB8AC3E}">
        <p14:creationId xmlns:p14="http://schemas.microsoft.com/office/powerpoint/2010/main" val="2172438546"/>
      </p:ext>
    </p:extLst>
  </p:cSld>
  <p:clrMapOvr>
    <a:masterClrMapping/>
  </p:clrMapOvr>
  <p:transition spd="slow" advTm="10000">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TotalTime>
  <Words>1390</Words>
  <Application>Microsoft Office PowerPoint</Application>
  <PresentationFormat>On-screen Show (4:3)</PresentationFormat>
  <Paragraphs>44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Office Theme</vt:lpstr>
      <vt:lpstr>PowerPoint Presentation</vt:lpstr>
      <vt:lpstr>Be Enthusiastic About TV</vt:lpstr>
      <vt:lpstr>The Integration of Linear and Digital TV Is a Net Positive</vt:lpstr>
      <vt:lpstr>TV Still Has the Advertising Muscle</vt:lpstr>
      <vt:lpstr>More of TV’s Advertising Muscle</vt:lpstr>
      <vt:lpstr>Sports Power the Journey</vt:lpstr>
      <vt:lpstr>Consolidation of Streaming Services Is Inevitable</vt:lpstr>
      <vt:lpstr>TV May Benefit from Streaming Consolidation</vt:lpstr>
      <vt:lpstr>The Measurement Muddle</vt:lpstr>
      <vt:lpstr>Viewers Are the Decision Makers</vt:lpstr>
      <vt:lpstr>A Destination of Opportunity</vt:lpstr>
      <vt:lpstr>Another Destination of Opportunity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massaro</dc:creator>
  <cp:lastModifiedBy>Shawn Whelan</cp:lastModifiedBy>
  <cp:revision>11</cp:revision>
  <dcterms:created xsi:type="dcterms:W3CDTF">2017-10-10T18:08:29Z</dcterms:created>
  <dcterms:modified xsi:type="dcterms:W3CDTF">2022-02-04T14:59:21Z</dcterms:modified>
</cp:coreProperties>
</file>