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57E"/>
    <a:srgbClr val="E6D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3" d="100"/>
          <a:sy n="93" d="100"/>
        </p:scale>
        <p:origin x="7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443499" cy="406423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2/21/2022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FAB2CCE3-4F95-4506-8916-C16E9152C5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4434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443499" cy="411185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kern="1200">
          <a:solidFill>
            <a:srgbClr val="4A457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4A457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A457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A457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A457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A457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F79AD6C2-AF54-4B6E-9D71-9FF30AEA8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ilding, house&#10;&#10;Description automatically generated">
            <a:extLst>
              <a:ext uri="{FF2B5EF4-FFF2-40B4-BE49-F238E27FC236}">
                <a16:creationId xmlns:a16="http://schemas.microsoft.com/office/drawing/2014/main" id="{21548B3E-11A1-4425-B32F-DFC118DFF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1" y="207184"/>
            <a:ext cx="4367299" cy="1325563"/>
          </a:xfrm>
        </p:spPr>
        <p:txBody>
          <a:bodyPr/>
          <a:lstStyle/>
          <a:p>
            <a:r>
              <a:rPr lang="en-US" dirty="0"/>
              <a:t>Home Buying and Remodeling Are Primary Drivers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612670"/>
            <a:ext cx="4443499" cy="4064230"/>
          </a:xfrm>
        </p:spPr>
        <p:txBody>
          <a:bodyPr/>
          <a:lstStyle/>
          <a:p>
            <a:r>
              <a:rPr lang="en-US" dirty="0"/>
              <a:t>The home-buying market remains challenging at the beginning of 2022 with a limited supply of new and existing homes. Housing starts, however, increased 2.5% during 2021 and single-family homes in the construction phase increased by 26% during January 2022.</a:t>
            </a:r>
            <a:br>
              <a:rPr lang="en-US" dirty="0"/>
            </a:br>
            <a:endParaRPr lang="en-US" dirty="0"/>
          </a:p>
          <a:p>
            <a:r>
              <a:rPr lang="en-US" dirty="0"/>
              <a:t>The Joint Center for Housing Studies of Harvard University (JCHS) forecasts substantial remodeling/home improvement spending during the first three quarters of 2022 before moderating during Q4 2022, but spending will remain robust.</a:t>
            </a:r>
            <a:br>
              <a:rPr lang="en-US" dirty="0"/>
            </a:br>
            <a:endParaRPr lang="en-US" dirty="0"/>
          </a:p>
          <a:p>
            <a:r>
              <a:rPr lang="en-US" dirty="0"/>
              <a:t>Supply chain issues persist, however. According to The Farnsworth Group’s PRO Home Improvement Monthly Tracker for January 2022, 56.5% of surveyed remodelers said material pricing at 56.5% and material availability at 54.2% were the top two challenges.</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D2BD3717-75B6-4972-9189-87E663B04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1" y="207184"/>
            <a:ext cx="3347021" cy="1325563"/>
          </a:xfrm>
        </p:spPr>
        <p:txBody>
          <a:bodyPr/>
          <a:lstStyle/>
          <a:p>
            <a:r>
              <a:rPr lang="en-US" dirty="0"/>
              <a:t>Dealers Are Expecting a Good 2022</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p:txBody>
          <a:bodyPr/>
          <a:lstStyle/>
          <a:p>
            <a:r>
              <a:rPr lang="en-US" dirty="0"/>
              <a:t>Despite fewer housing starts forecast for 2022 compared to 2021, window dealers, manufacturers and suppliers are advised to prepare for increased demand because approximately one million new homes are needed, and existing homes are aging.</a:t>
            </a:r>
            <a:br>
              <a:rPr lang="en-US" dirty="0"/>
            </a:br>
            <a:endParaRPr lang="en-US" dirty="0"/>
          </a:p>
          <a:p>
            <a:r>
              <a:rPr lang="en-US" dirty="0"/>
              <a:t>Door and Window Market Magazine’s 2022 Industry Outlook survey reported 71% of door and window dealers, manufacturers and suppliers consider the current business environment favorable: “very favorable” at 28% and “somewhat favorable” at 43%.</a:t>
            </a:r>
            <a:br>
              <a:rPr lang="en-US" dirty="0"/>
            </a:br>
            <a:endParaRPr lang="en-US" dirty="0"/>
          </a:p>
          <a:p>
            <a:r>
              <a:rPr lang="en-US" dirty="0"/>
              <a:t>The Industry Outlook Survey revealed almost three-quarters (72%) of those surveyed said their sales increased 10% or more during 2021 compared to 2020. They are not as optimistic about 2022, as 51% expected their sales to increase 10% or more.</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door handle&#10;&#10;Description automatically generated with medium confidence">
            <a:extLst>
              <a:ext uri="{FF2B5EF4-FFF2-40B4-BE49-F238E27FC236}">
                <a16:creationId xmlns:a16="http://schemas.microsoft.com/office/drawing/2014/main" id="{2B1CD17D-0FE9-429D-975E-12F1D79AE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Cabinet Sector Sales Are Strong, But with Slight Declines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612670"/>
            <a:ext cx="4261421" cy="4064230"/>
          </a:xfrm>
        </p:spPr>
        <p:txBody>
          <a:bodyPr/>
          <a:lstStyle/>
          <a:p>
            <a:r>
              <a:rPr lang="en-US" dirty="0"/>
              <a:t>With the strong surge in home improvement projects during 2021, total cabinet sales for the first 11 months of increased 14.6% YOY. Significant YOY increases also occurred in the subcategories: custom at 20.1%, semi-custom at 10.8% and stock at 16.2%.</a:t>
            </a:r>
            <a:br>
              <a:rPr lang="en-US" dirty="0"/>
            </a:br>
            <a:endParaRPr lang="en-US" dirty="0"/>
          </a:p>
          <a:p>
            <a:r>
              <a:rPr lang="en-US" dirty="0"/>
              <a:t>November 2021 sales, however, all decreased compared to October 2021: total sales at      -3.4%, custom at -3.2%, semi-custom at -4.7% and stock at -2.5%, which is often the trend as fewer home improvement projects occur during the year-end holiday period.</a:t>
            </a:r>
            <a:br>
              <a:rPr lang="en-US" dirty="0"/>
            </a:br>
            <a:endParaRPr lang="en-US" dirty="0"/>
          </a:p>
          <a:p>
            <a:r>
              <a:rPr lang="en-US" dirty="0"/>
              <a:t>By comparison, September 2021 sales increased in all categories compared to August 2021: total sales at +5.7%, custom at +19.9%, semi-custom at +5.8% and stock at +2.9%.</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E56CEC-451B-437D-AFFB-D034E4A84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a:t>Homeowners’ Favorites in Kitchen and Bath Cabinets</a:t>
            </a:r>
            <a:endParaRPr lang="en-US" dirty="0"/>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612670"/>
            <a:ext cx="4299922" cy="4064230"/>
          </a:xfrm>
        </p:spPr>
        <p:txBody>
          <a:bodyPr/>
          <a:lstStyle/>
          <a:p>
            <a:r>
              <a:rPr lang="en-US"/>
              <a:t>According to the 2021 Houzz US Bathroom Trends Study, one-third (34%) of surveyed homeowners said custom cabinets were their first style choice for their bathroom, with stock second at 22%, semi-custom third at 22% and ready-to-assemble fourth at 8%.</a:t>
            </a:r>
            <a:br>
              <a:rPr lang="en-US"/>
            </a:br>
            <a:endParaRPr lang="en-US"/>
          </a:p>
          <a:p>
            <a:r>
              <a:rPr lang="en-US"/>
              <a:t>The 2022 Houzz Kitchen Trends Study found shaker was the overwhelming first choice among consumers for the primary door style of upgraded cabinets at 64%. This was an eight-percentage-point increase from the 2021 study.</a:t>
            </a:r>
            <a:br>
              <a:rPr lang="en-US"/>
            </a:br>
            <a:endParaRPr lang="en-US"/>
          </a:p>
          <a:p>
            <a:r>
              <a:rPr lang="en-US"/>
              <a:t>Blue was the first color choice among 26% of homeowners for upgraded island kitchen cabinets of a different color than the main cabinetry color. For bathroom vanities, white remained the first choice at 32%, with wood at 27%, gray at 16% and blue at 8%.</a:t>
            </a:r>
            <a:endParaRPr lang="en-US" dirty="0"/>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5F0CFDA-F5DD-459D-B0ED-05C835B06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Consumer Paint Trends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612670"/>
            <a:ext cx="4174794" cy="4064230"/>
          </a:xfrm>
        </p:spPr>
        <p:txBody>
          <a:bodyPr/>
          <a:lstStyle/>
          <a:p>
            <a:r>
              <a:rPr lang="en-US" dirty="0"/>
              <a:t>Data from five representative 2021 consumer/market surveys conducted by The Media Audit reveals the average age of adults 18+ planning an interior paint or wallpaper project during the next 12 months is 45.6 and their average income is $78,600.</a:t>
            </a:r>
            <a:br>
              <a:rPr lang="en-US" dirty="0"/>
            </a:br>
            <a:endParaRPr lang="en-US" dirty="0"/>
          </a:p>
          <a:p>
            <a:r>
              <a:rPr lang="en-US" dirty="0"/>
              <a:t>For a planned exterior paint project during the next 12 months, the average age is 42.1 and the average income is $81,770.</a:t>
            </a:r>
            <a:br>
              <a:rPr lang="en-US" dirty="0"/>
            </a:br>
            <a:endParaRPr lang="en-US" dirty="0"/>
          </a:p>
          <a:p>
            <a:r>
              <a:rPr lang="en-US" dirty="0"/>
              <a:t>Millennials over-indexed the most for interior paint/wallpaper and exterior paint projects at averages of 118 and 137, respectively. Gen </a:t>
            </a:r>
            <a:r>
              <a:rPr lang="en-US" dirty="0" err="1"/>
              <a:t>Zers</a:t>
            </a:r>
            <a:r>
              <a:rPr lang="en-US" dirty="0"/>
              <a:t> over-indexed for exterior paint projects (avg. 106), but under-indexed for interior paint or wallpaper projects (avg. 78).</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7CD8146-3AAE-41F6-B0CC-2C707831A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Consumer Window Replacement Trends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p:txBody>
          <a:bodyPr/>
          <a:lstStyle/>
          <a:p>
            <a:r>
              <a:rPr lang="en-US" dirty="0"/>
              <a:t>Analyzing the same five 2021 consumer/market surveys from The Media Audit shows the average age of adults 18+ planning to replace windows during the next 12 months is 42.3 and their average income is $73,730.</a:t>
            </a:r>
            <a:br>
              <a:rPr lang="en-US" dirty="0"/>
            </a:br>
            <a:endParaRPr lang="en-US" dirty="0"/>
          </a:p>
          <a:p>
            <a:r>
              <a:rPr lang="en-US" dirty="0"/>
              <a:t>Unsurprisingly, Millennials over-indexed the most for a window-replacement project with an average of 141.4, but Gen </a:t>
            </a:r>
            <a:r>
              <a:rPr lang="en-US" dirty="0" err="1"/>
              <a:t>Zers</a:t>
            </a:r>
            <a:r>
              <a:rPr lang="en-US" dirty="0"/>
              <a:t> were slightly under-indexed at an average of 98. Gen Xers, Baby Boomers and the Silent Generation all under-indexed by at least 23 points. </a:t>
            </a:r>
            <a:br>
              <a:rPr lang="en-US" dirty="0"/>
            </a:br>
            <a:endParaRPr lang="en-US" dirty="0"/>
          </a:p>
          <a:p>
            <a:r>
              <a:rPr lang="en-US" dirty="0"/>
              <a:t>Heavy exposure to newspaper and direct mail over-indexed the most among traditional media for adults 18+ planning to replace windows during the next 12 months while audio streaming and podcast listening over-indexed the most among digital media.</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6E7B3260-8F96-43F8-8642-6462FB60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612670"/>
            <a:ext cx="4443499" cy="4064230"/>
          </a:xfrm>
        </p:spPr>
        <p:txBody>
          <a:bodyPr/>
          <a:lstStyle/>
          <a:p>
            <a:r>
              <a:rPr lang="en-US" dirty="0"/>
              <a:t>Millennials are the prime audience for these home design products, which requires carefully planned ad campaigns. TV has value as a reach medium, but social media is a necessary component, and Millennials generally over-index for reading direct mail weekly.</a:t>
            </a:r>
            <a:br>
              <a:rPr lang="en-US" dirty="0"/>
            </a:br>
            <a:endParaRPr lang="en-US" dirty="0"/>
          </a:p>
          <a:p>
            <a:r>
              <a:rPr lang="en-US" dirty="0"/>
              <a:t>An interesting insight on page 3 of the Profiler is how much people employed full- or part-time and working from home over-index for planning interior painting projects. Research shows these workers watch TV during the day, including midday news.</a:t>
            </a:r>
            <a:br>
              <a:rPr lang="en-US" dirty="0"/>
            </a:br>
            <a:endParaRPr lang="en-US" dirty="0"/>
          </a:p>
          <a:p>
            <a:r>
              <a:rPr lang="en-US" dirty="0"/>
              <a:t>As the pandemic wanes, more people will choose to visit stores and be in groups. Spring 2022 is likely to see a spike in home improvement projects, so home design products dealers may want to schedule and promote more in-store DIY seminars than other years.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62A1F453-8DE0-4C44-A019-6BFCC5173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p:txBody>
          <a:bodyPr/>
          <a:lstStyle/>
          <a:p>
            <a:r>
              <a:rPr lang="en-US" dirty="0"/>
              <a:t>With dealers of windows &amp; doors, cabinetry and paint and wallpaper also experiencing supply chain challenges, social media is a good platform to post updates about current inventory and pricing conditions as more consumers expect transparency from businesses.</a:t>
            </a:r>
            <a:br>
              <a:rPr lang="en-US" dirty="0"/>
            </a:br>
            <a:endParaRPr lang="en-US" dirty="0"/>
          </a:p>
          <a:p>
            <a:r>
              <a:rPr lang="en-US" dirty="0"/>
              <a:t>Use the information from Houzz on page 2 of the Profiler to create surveys/polls to post on social media. Ask customers to vote on their favorite new kitchen cabinet materials, color choices for cabinets and cabinet doors, etc. </a:t>
            </a:r>
            <a:br>
              <a:rPr lang="en-US" dirty="0"/>
            </a:br>
            <a:endParaRPr lang="en-US" dirty="0"/>
          </a:p>
          <a:p>
            <a:r>
              <a:rPr lang="en-US" dirty="0"/>
              <a:t>YouTube continues to be a prime source of DIY information for homeowners. Local home products dealers can benefit from creating short videos as social media posts to show new products and trends, DIY painting tips, etc.</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1086</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Home Buying and Remodeling Are Primary Drivers</vt:lpstr>
      <vt:lpstr>Dealers Are Expecting a Good 2022</vt:lpstr>
      <vt:lpstr>Cabinet Sector Sales Are Strong, But with Slight Declines</vt:lpstr>
      <vt:lpstr>Homeowners’ Favorites in Kitchen and Bath Cabinets</vt:lpstr>
      <vt:lpstr>Consumer Paint Trends</vt:lpstr>
      <vt:lpstr>Consumer Window Replacement Trends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2022-02-21T19:59:41Z</dcterms:modified>
</cp:coreProperties>
</file>