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p:scale>
          <a:sx n="140" d="100"/>
          <a:sy n="140" d="100"/>
        </p:scale>
        <p:origin x="10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738775" cy="3797530"/>
          </a:xfrm>
        </p:spPr>
        <p:txBody>
          <a:bodyPr>
            <a:normAutofit/>
          </a:bodyPr>
          <a:lstStyle>
            <a:lvl1pPr>
              <a:buClr>
                <a:srgbClr val="008993"/>
              </a:buClr>
              <a:defRPr sz="1200">
                <a:solidFill>
                  <a:schemeClr val="tx1"/>
                </a:solidFill>
              </a:defRPr>
            </a:lvl1pPr>
            <a:lvl2pPr>
              <a:buClr>
                <a:srgbClr val="008993"/>
              </a:buClr>
              <a:defRPr sz="1200">
                <a:solidFill>
                  <a:schemeClr val="tx1"/>
                </a:solidFill>
              </a:defRPr>
            </a:lvl2pPr>
            <a:lvl3pPr>
              <a:buClr>
                <a:srgbClr val="008993"/>
              </a:buClr>
              <a:defRPr sz="1200">
                <a:solidFill>
                  <a:schemeClr val="tx1"/>
                </a:solidFill>
              </a:defRPr>
            </a:lvl3pPr>
            <a:lvl4pPr>
              <a:buClr>
                <a:srgbClr val="008993"/>
              </a:buClr>
              <a:defRPr sz="1200">
                <a:solidFill>
                  <a:schemeClr val="tx1"/>
                </a:solidFill>
              </a:defRPr>
            </a:lvl4pPr>
            <a:lvl5pPr>
              <a:buClr>
                <a:srgbClr val="008993"/>
              </a:buCl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30BB4EF7-9C51-482A-9CB9-3378440ED53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Placeholder 1"/>
          <p:cNvSpPr>
            <a:spLocks noGrp="1"/>
          </p:cNvSpPr>
          <p:nvPr>
            <p:ph type="title"/>
          </p:nvPr>
        </p:nvSpPr>
        <p:spPr>
          <a:xfrm>
            <a:off x="204702" y="207184"/>
            <a:ext cx="473877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4738774" cy="384515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08993"/>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993"/>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993"/>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993"/>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993"/>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hart&#10;&#10;Description automatically generated">
            <a:extLst>
              <a:ext uri="{FF2B5EF4-FFF2-40B4-BE49-F238E27FC236}">
                <a16:creationId xmlns:a16="http://schemas.microsoft.com/office/drawing/2014/main" id="{B36303F0-0B00-436D-B7DD-57449F0FA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ebsite&#10;&#10;Description automatically generated">
            <a:extLst>
              <a:ext uri="{FF2B5EF4-FFF2-40B4-BE49-F238E27FC236}">
                <a16:creationId xmlns:a16="http://schemas.microsoft.com/office/drawing/2014/main" id="{9B426A08-3DAA-47DE-B977-323AC0005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r>
              <a:rPr lang="en-US" dirty="0"/>
              <a:t>Generational Insights</a:t>
            </a:r>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a:xfrm>
            <a:off x="204701" y="1414914"/>
            <a:ext cx="4049665" cy="3995286"/>
          </a:xfrm>
        </p:spPr>
        <p:txBody>
          <a:bodyPr/>
          <a:lstStyle/>
          <a:p>
            <a:r>
              <a:rPr lang="en-US" dirty="0"/>
              <a:t>The Morning Consult January 2022 survey cited on slide #4 indicates 41% of adults prefer to shop in-store, but Gen </a:t>
            </a:r>
            <a:r>
              <a:rPr lang="en-US" dirty="0" err="1"/>
              <a:t>Zers</a:t>
            </a:r>
            <a:r>
              <a:rPr lang="en-US" dirty="0"/>
              <a:t> (38%) and Millennials (36%) are less likely to shop in-store compared to Gen Xers (41%) and Baby Boomers (47%).</a:t>
            </a:r>
            <a:br>
              <a:rPr lang="en-US" dirty="0"/>
            </a:br>
            <a:endParaRPr lang="en-US" dirty="0"/>
          </a:p>
          <a:p>
            <a:r>
              <a:rPr lang="en-US" dirty="0"/>
              <a:t>Nonetheless, significant percentages of older generations prefer to shop online, or Gen Xers at 30% and Baby Boomers at 24% and not much less than Gen </a:t>
            </a:r>
            <a:r>
              <a:rPr lang="en-US" dirty="0" err="1"/>
              <a:t>Zers</a:t>
            </a:r>
            <a:r>
              <a:rPr lang="en-US" dirty="0"/>
              <a:t> at 30% and Millennials at 34%.</a:t>
            </a:r>
            <a:br>
              <a:rPr lang="en-US" dirty="0"/>
            </a:br>
            <a:endParaRPr lang="en-US" dirty="0"/>
          </a:p>
          <a:p>
            <a:r>
              <a:rPr lang="en-US" dirty="0"/>
              <a:t>Analysis of data from five representative 2021 consumer/market surveys conducted by The Media Audit revealed Millennials’ top purchase intent during the next 12 months was buying a home within 2 years at an average index of 180, or 80% more than markets’ averages.</a:t>
            </a:r>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4C226B78-0B54-4119-B899-B3D76FEA0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44E12161-8D73-4B77-BBAC-0149BAF4FA8B}"/>
              </a:ext>
            </a:extLst>
          </p:cNvPr>
          <p:cNvSpPr>
            <a:spLocks noGrp="1"/>
          </p:cNvSpPr>
          <p:nvPr>
            <p:ph type="title"/>
          </p:nvPr>
        </p:nvSpPr>
        <p:spPr/>
        <p:txBody>
          <a:bodyPr/>
          <a:lstStyle/>
          <a:p>
            <a:r>
              <a:rPr lang="en-US" dirty="0"/>
              <a:t>Shopping on Social Issues</a:t>
            </a:r>
          </a:p>
        </p:txBody>
      </p:sp>
      <p:sp>
        <p:nvSpPr>
          <p:cNvPr id="3" name="Content Placeholder 2">
            <a:extLst>
              <a:ext uri="{FF2B5EF4-FFF2-40B4-BE49-F238E27FC236}">
                <a16:creationId xmlns:a16="http://schemas.microsoft.com/office/drawing/2014/main" id="{5CAF53EB-F9BA-4CCC-AFDD-E7404AC73783}"/>
              </a:ext>
            </a:extLst>
          </p:cNvPr>
          <p:cNvSpPr>
            <a:spLocks noGrp="1"/>
          </p:cNvSpPr>
          <p:nvPr>
            <p:ph idx="1"/>
          </p:nvPr>
        </p:nvSpPr>
        <p:spPr>
          <a:xfrm>
            <a:off x="204701" y="1299411"/>
            <a:ext cx="4367299" cy="4110789"/>
          </a:xfrm>
        </p:spPr>
        <p:txBody>
          <a:bodyPr/>
          <a:lstStyle/>
          <a:p>
            <a:r>
              <a:rPr lang="en-US" dirty="0"/>
              <a:t>According to McKinsey &amp; Company’s The Five Zeros Reshaping Stores Report, approximately 90% of Gen </a:t>
            </a:r>
            <a:r>
              <a:rPr lang="en-US" dirty="0" err="1"/>
              <a:t>Zers</a:t>
            </a:r>
            <a:r>
              <a:rPr lang="en-US" dirty="0"/>
              <a:t> think companies must support racial equity and more than 40% are influenced by companies’ sustainability practices when deciding what and where to buy.</a:t>
            </a:r>
            <a:br>
              <a:rPr lang="en-US" dirty="0"/>
            </a:br>
            <a:endParaRPr lang="en-US" dirty="0"/>
          </a:p>
          <a:p>
            <a:r>
              <a:rPr lang="en-US" dirty="0"/>
              <a:t>A separate study from Wunderman Thompson Intelligence, which surveyed consumers in the US, UK, France, Germany and the Netherlands, found 78% think companies and brands need to do more to change their sustainability practices. </a:t>
            </a:r>
            <a:br>
              <a:rPr lang="en-US" dirty="0"/>
            </a:br>
            <a:endParaRPr lang="en-US" dirty="0"/>
          </a:p>
          <a:p>
            <a:r>
              <a:rPr lang="en-US" dirty="0"/>
              <a:t>Plastic food packaging of groceries was a specific concern of these consumers, with 86% thinking supermarkets must use much less plastic packaging and 62% thinking it’s stores’ responsibility. </a:t>
            </a:r>
          </a:p>
        </p:txBody>
      </p:sp>
    </p:spTree>
    <p:extLst>
      <p:ext uri="{BB962C8B-B14F-4D97-AF65-F5344CB8AC3E}">
        <p14:creationId xmlns:p14="http://schemas.microsoft.com/office/powerpoint/2010/main" val="1179574523"/>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8DF8298C-D5B1-43FA-B59A-20D48FBBD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0C286BE5-9D71-488F-B43B-CB02F94D95F2}"/>
              </a:ext>
            </a:extLst>
          </p:cNvPr>
          <p:cNvSpPr>
            <a:spLocks noGrp="1"/>
          </p:cNvSpPr>
          <p:nvPr>
            <p:ph type="title"/>
          </p:nvPr>
        </p:nvSpPr>
        <p:spPr>
          <a:xfrm>
            <a:off x="204702" y="207184"/>
            <a:ext cx="4598304" cy="1361734"/>
          </a:xfrm>
        </p:spPr>
        <p:txBody>
          <a:bodyPr/>
          <a:lstStyle/>
          <a:p>
            <a:r>
              <a:rPr lang="en-US" dirty="0"/>
              <a:t>Following Consumers into the Post-Pandemic Marketplace</a:t>
            </a:r>
          </a:p>
        </p:txBody>
      </p:sp>
      <p:sp>
        <p:nvSpPr>
          <p:cNvPr id="3" name="Content Placeholder 2">
            <a:extLst>
              <a:ext uri="{FF2B5EF4-FFF2-40B4-BE49-F238E27FC236}">
                <a16:creationId xmlns:a16="http://schemas.microsoft.com/office/drawing/2014/main" id="{D4D6C609-8BD2-496D-9175-20B781EAFA79}"/>
              </a:ext>
            </a:extLst>
          </p:cNvPr>
          <p:cNvSpPr>
            <a:spLocks noGrp="1"/>
          </p:cNvSpPr>
          <p:nvPr>
            <p:ph idx="1"/>
          </p:nvPr>
        </p:nvSpPr>
        <p:spPr>
          <a:xfrm>
            <a:off x="204701" y="1434164"/>
            <a:ext cx="4367299" cy="3976036"/>
          </a:xfrm>
        </p:spPr>
        <p:txBody>
          <a:bodyPr/>
          <a:lstStyle/>
          <a:p>
            <a:r>
              <a:rPr lang="en-US" dirty="0"/>
              <a:t>The post-pandemic world is yet to be completely revealed as governments, consumers, businesses and retailers continue to adjust and try to plan how to navigate in that “brave new world.”</a:t>
            </a:r>
            <a:br>
              <a:rPr lang="en-US" dirty="0"/>
            </a:br>
            <a:endParaRPr lang="en-US" dirty="0"/>
          </a:p>
          <a:p>
            <a:r>
              <a:rPr lang="en-US" dirty="0"/>
              <a:t>Although consumers are finding their way, they are the one constant before, during and after the pandemic. </a:t>
            </a:r>
            <a:br>
              <a:rPr lang="en-US" dirty="0"/>
            </a:br>
            <a:endParaRPr lang="en-US" dirty="0"/>
          </a:p>
          <a:p>
            <a:r>
              <a:rPr lang="en-US" dirty="0"/>
              <a:t>Brands and retailers, as has been their best strategy for decades, must continue to follow consumers’ lead. Their buying behaviors and influence on issues will determine which brands and retailers will succeed.</a:t>
            </a:r>
          </a:p>
        </p:txBody>
      </p:sp>
    </p:spTree>
    <p:extLst>
      <p:ext uri="{BB962C8B-B14F-4D97-AF65-F5344CB8AC3E}">
        <p14:creationId xmlns:p14="http://schemas.microsoft.com/office/powerpoint/2010/main" val="2077236515"/>
      </p:ext>
    </p:extLst>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5439-336A-4940-BB40-8F4F773FFD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FF9A90-C04A-4556-9BEF-6297FAC3ED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4975156"/>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C7D1A1D-966F-4343-AF6F-79977EF35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703155" cy="1325563"/>
          </a:xfrm>
        </p:spPr>
        <p:txBody>
          <a:bodyPr/>
          <a:lstStyle/>
          <a:p>
            <a:r>
              <a:rPr lang="en-US" dirty="0"/>
              <a:t>Navigating the Downside and Upside</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357162"/>
            <a:ext cx="4473177" cy="4053038"/>
          </a:xfrm>
        </p:spPr>
        <p:txBody>
          <a:bodyPr/>
          <a:lstStyle/>
          <a:p>
            <a:r>
              <a:rPr lang="en-US" dirty="0"/>
              <a:t>Despite the lingering impact of the COVID-19 virus, a substantial increase in inflation and the war in Ukraine and other world and national events, American consumers plow ahead, continuing their decades-long role as the drivers of the US economy. </a:t>
            </a:r>
            <a:br>
              <a:rPr lang="en-US" dirty="0"/>
            </a:br>
            <a:endParaRPr lang="en-US" dirty="0"/>
          </a:p>
          <a:p>
            <a:r>
              <a:rPr lang="en-US" dirty="0"/>
              <a:t>Although negative news often receives almost all the headlines, it’s important to emphasize the March 2022 unemployment rate was 3.6%, the lowest since February 2020, and March 2022 retail sales increased 8.4% YOY and 18% from March 2020.</a:t>
            </a:r>
            <a:br>
              <a:rPr lang="en-US" dirty="0"/>
            </a:br>
            <a:endParaRPr lang="en-US" dirty="0"/>
          </a:p>
          <a:p>
            <a:r>
              <a:rPr lang="en-US" dirty="0"/>
              <a:t>Revealing consumers’ current mindset is the purpose of this month’s Special Report from Media Group Online. The insights are the critical information advertisers need to know to adjust to the post-pandemic consumer world and gain their share of the spending. </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09D322A-A4AE-4BCD-8D9A-A64458225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2" y="207184"/>
            <a:ext cx="3828283" cy="1325563"/>
          </a:xfrm>
        </p:spPr>
        <p:txBody>
          <a:bodyPr/>
          <a:lstStyle/>
          <a:p>
            <a:r>
              <a:rPr lang="en-US" dirty="0"/>
              <a:t>The Impact of Inflation on Household Finances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612670"/>
            <a:ext cx="4738774" cy="3797530"/>
          </a:xfrm>
        </p:spPr>
        <p:txBody>
          <a:bodyPr/>
          <a:lstStyle/>
          <a:p>
            <a:r>
              <a:rPr lang="en-US" dirty="0"/>
              <a:t>Although more than 1.5 million jobs have been added during Q1 2022 and the average wage increased 5.6% during Q4 2021, inflation increased 8.5% (unadjusted for the 12 months ending March 2022).</a:t>
            </a:r>
            <a:br>
              <a:rPr lang="en-US" dirty="0"/>
            </a:br>
            <a:endParaRPr lang="en-US" dirty="0"/>
          </a:p>
          <a:p>
            <a:r>
              <a:rPr lang="en-US" dirty="0"/>
              <a:t>According to the ICSC Economic Event Sensitivity Survey (February 22), inflation is consumers’ top concern, replacing the pandemic. Retail prices at 77% and energy and gasoline prices at 69% were the top two factors impacting consumer spending. </a:t>
            </a:r>
            <a:br>
              <a:rPr lang="en-US" dirty="0"/>
            </a:br>
            <a:endParaRPr lang="en-US" dirty="0"/>
          </a:p>
          <a:p>
            <a:r>
              <a:rPr lang="en-US" dirty="0"/>
              <a:t>64% of survey respondents said they would reduce restaurant visits and 54% entertainment if inflation continued to impact their finances. Conversely, if inflation eased, 52% would increase their spending for higher quality groceries and 41% at a restaurant.</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ED5610F-DA6B-414C-B5D7-6BEEE54E9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Back to the Stores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532747"/>
            <a:ext cx="4261421" cy="3877453"/>
          </a:xfrm>
        </p:spPr>
        <p:txBody>
          <a:bodyPr/>
          <a:lstStyle/>
          <a:p>
            <a:r>
              <a:rPr lang="en-US" dirty="0"/>
              <a:t>A </a:t>
            </a:r>
            <a:r>
              <a:rPr lang="en-US" dirty="0" err="1"/>
              <a:t>Datassential</a:t>
            </a:r>
            <a:r>
              <a:rPr lang="en-US" dirty="0"/>
              <a:t> March 2022 survey found 19% of respondents were unconcerned about contracting the virus compared to 42% “very concerned” and 39% “somewhat concerned.” The upside of the survey is 71% said they think the worst of the pandemic has passed. </a:t>
            </a:r>
            <a:br>
              <a:rPr lang="en-US" dirty="0"/>
            </a:br>
            <a:endParaRPr lang="en-US" dirty="0"/>
          </a:p>
          <a:p>
            <a:r>
              <a:rPr lang="en-US" dirty="0"/>
              <a:t>Despite this continuing concern, a January 2022 survey from Morning Consult revealed more than 60% of consumers said they would be “very” or “somewhat” comfortable going to a shopping mall, department store and local shop or boutique.</a:t>
            </a:r>
            <a:br>
              <a:rPr lang="en-US" dirty="0"/>
            </a:br>
            <a:endParaRPr lang="en-US" dirty="0"/>
          </a:p>
          <a:p>
            <a:r>
              <a:rPr lang="en-US" dirty="0"/>
              <a:t>An interesting contrast in the Morning Consult survey is households with incomes of $100,000 or more were the most comfortable going to a shopping mall at 37%, compared to 29% of households with incomes of less than $50,000.</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ebsite&#10;&#10;Description automatically generated">
            <a:extLst>
              <a:ext uri="{FF2B5EF4-FFF2-40B4-BE49-F238E27FC236}">
                <a16:creationId xmlns:a16="http://schemas.microsoft.com/office/drawing/2014/main" id="{BF0BEA85-C280-4B0D-AEAE-C1E1EFF88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Consumers Adjust Their Shopping Patterns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532747"/>
            <a:ext cx="4502053" cy="3877453"/>
          </a:xfrm>
        </p:spPr>
        <p:txBody>
          <a:bodyPr/>
          <a:lstStyle/>
          <a:p>
            <a:r>
              <a:rPr lang="en-US" dirty="0"/>
              <a:t>The </a:t>
            </a:r>
            <a:r>
              <a:rPr lang="en-US" dirty="0" err="1"/>
              <a:t>Shopkick</a:t>
            </a:r>
            <a:r>
              <a:rPr lang="en-US" dirty="0"/>
              <a:t>/</a:t>
            </a:r>
            <a:r>
              <a:rPr lang="en-US" dirty="0" err="1"/>
              <a:t>Trax</a:t>
            </a:r>
            <a:r>
              <a:rPr lang="en-US" dirty="0"/>
              <a:t> Retail Shopper Snapshot Report (February 2022) shows 97% of consumers said they take more precautions, despite being more comfortable shopping in-store. This has led to many consumers changing when and how often they shop in-store.</a:t>
            </a:r>
            <a:br>
              <a:rPr lang="en-US" dirty="0"/>
            </a:br>
            <a:endParaRPr lang="en-US" dirty="0"/>
          </a:p>
          <a:p>
            <a:r>
              <a:rPr lang="en-US" dirty="0"/>
              <a:t>A majority (52%) said they shop at less busy times, 22% shop fewer times weekly and 17% said they were both shopping at less busy times and shopping less frequently.</a:t>
            </a:r>
            <a:br>
              <a:rPr lang="en-US" dirty="0"/>
            </a:br>
            <a:endParaRPr lang="en-US" dirty="0"/>
          </a:p>
          <a:p>
            <a:r>
              <a:rPr lang="en-US" dirty="0"/>
              <a:t>Consumers have also changed where they shop, with 58% saying they shop more at a big-box retailer and 43% saying they do more research online before purchasing in-store. The good news is just 8% said they shop less at local, independently owned retailers.</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C4FB445-E76C-472C-9042-3AB5B0BA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Consumers Find Ways to Save</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532747"/>
            <a:ext cx="4521303" cy="3877453"/>
          </a:xfrm>
        </p:spPr>
        <p:txBody>
          <a:bodyPr/>
          <a:lstStyle/>
          <a:p>
            <a:r>
              <a:rPr lang="en-US" dirty="0"/>
              <a:t>According to the </a:t>
            </a:r>
            <a:r>
              <a:rPr lang="en-US" dirty="0" err="1"/>
              <a:t>Shopkick</a:t>
            </a:r>
            <a:r>
              <a:rPr lang="en-US" dirty="0"/>
              <a:t>/</a:t>
            </a:r>
            <a:r>
              <a:rPr lang="en-US" dirty="0" err="1"/>
              <a:t>Trax</a:t>
            </a:r>
            <a:r>
              <a:rPr lang="en-US" dirty="0"/>
              <a:t> report, 80% of survey respondents said were more likely to wait to buy until there’s a sale or coupon because of increasing prices and another 50% said they are buying more generic brands. </a:t>
            </a:r>
            <a:br>
              <a:rPr lang="en-US" dirty="0"/>
            </a:br>
            <a:endParaRPr lang="en-US" dirty="0"/>
          </a:p>
          <a:p>
            <a:r>
              <a:rPr lang="en-US" dirty="0"/>
              <a:t>Consumer spending in the e-commerce channel continues to increase. Adobe reports total 2021 spending was $885 billion, an 8.9% YOY increase, and is forecasting the total for 2022 to reach $1 trillion, or another 13.0% increase.</a:t>
            </a:r>
            <a:br>
              <a:rPr lang="en-US" dirty="0"/>
            </a:br>
            <a:endParaRPr lang="en-US" dirty="0"/>
          </a:p>
          <a:p>
            <a:r>
              <a:rPr lang="en-US" dirty="0"/>
              <a:t>Consumers told </a:t>
            </a:r>
            <a:r>
              <a:rPr lang="en-US" dirty="0" err="1"/>
              <a:t>Shopkick</a:t>
            </a:r>
            <a:r>
              <a:rPr lang="en-US" dirty="0"/>
              <a:t>/</a:t>
            </a:r>
            <a:r>
              <a:rPr lang="en-US" dirty="0" err="1"/>
              <a:t>Trax</a:t>
            </a:r>
            <a:r>
              <a:rPr lang="en-US" dirty="0"/>
              <a:t> that free shipping at 85%, fast shipping at 55% and avoiding crowds/contact with others at 43% were the top three benefits of online shopping.</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E950CF1-CB4E-4321-8B4A-36C88CF6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204702" y="207184"/>
            <a:ext cx="4078540" cy="1325563"/>
          </a:xfrm>
        </p:spPr>
        <p:txBody>
          <a:bodyPr/>
          <a:lstStyle/>
          <a:p>
            <a:r>
              <a:rPr lang="en-US" dirty="0"/>
              <a:t>Inside Grocery, Apparel and Restaurant Verticals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443789"/>
            <a:ext cx="4521303" cy="3966411"/>
          </a:xfrm>
        </p:spPr>
        <p:txBody>
          <a:bodyPr/>
          <a:lstStyle/>
          <a:p>
            <a:r>
              <a:rPr lang="en-US" dirty="0"/>
              <a:t>Although grocery prices have increased, household weekly spending, according to a February 2022 Food Marketing Institute survey, hasn’t increased much, from $144 during late May–early June 2021 to $146 during early October 2021 to $148 during mid-February.</a:t>
            </a:r>
            <a:br>
              <a:rPr lang="en-US" dirty="0"/>
            </a:br>
            <a:endParaRPr lang="en-US" dirty="0"/>
          </a:p>
          <a:p>
            <a:r>
              <a:rPr lang="en-US" dirty="0"/>
              <a:t>According to the Apparel Shopper Journey Report from Sense360 by Medallia, 24% of respondents said they were hesitant to try clothes they may buy in a store and almost half (48%) said they are more likely to buy clothes online, compared to 21% in a store. </a:t>
            </a:r>
            <a:br>
              <a:rPr lang="en-US" dirty="0"/>
            </a:br>
            <a:endParaRPr lang="en-US" dirty="0"/>
          </a:p>
          <a:p>
            <a:r>
              <a:rPr lang="en-US" dirty="0"/>
              <a:t>The restaurant industry is still trying to rebound from the devastating impact of the pandemic. The </a:t>
            </a:r>
            <a:r>
              <a:rPr lang="en-US" dirty="0" err="1"/>
              <a:t>Datassential</a:t>
            </a:r>
            <a:r>
              <a:rPr lang="en-US" dirty="0"/>
              <a:t> survey cited on slide #4, however, found 43% of consumers said they had no concerns about eating at a restaurant.</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F704207-AFE7-4CCC-AD63-71A1E275D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Customer Loyalty Is Essential</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607419"/>
            <a:ext cx="4511678" cy="3802781"/>
          </a:xfrm>
        </p:spPr>
        <p:txBody>
          <a:bodyPr/>
          <a:lstStyle/>
          <a:p>
            <a:r>
              <a:rPr lang="en-US" dirty="0"/>
              <a:t>As consumers’ buying behaviors change because of the pandemic, inflation or other factors, maintaining their loyalty is of paramount importance to brands and retailers. </a:t>
            </a:r>
            <a:br>
              <a:rPr lang="en-US" dirty="0"/>
            </a:br>
            <a:endParaRPr lang="en-US" dirty="0"/>
          </a:p>
          <a:p>
            <a:r>
              <a:rPr lang="en-US" dirty="0"/>
              <a:t>The </a:t>
            </a:r>
            <a:r>
              <a:rPr lang="en-US" dirty="0" err="1"/>
              <a:t>Shopkick</a:t>
            </a:r>
            <a:r>
              <a:rPr lang="en-US" dirty="0"/>
              <a:t>/</a:t>
            </a:r>
            <a:r>
              <a:rPr lang="en-US" dirty="0" err="1"/>
              <a:t>Trax</a:t>
            </a:r>
            <a:r>
              <a:rPr lang="en-US" dirty="0"/>
              <a:t> survey found 65% of consumers said they were somewhat loyal to the brands they buy, with 22% very loyal and 14% not loyal. Even fewer, 7%, considered themselves “brand loyalists” who are generally unwilling to try a new brand. </a:t>
            </a:r>
            <a:br>
              <a:rPr lang="en-US" dirty="0"/>
            </a:br>
            <a:endParaRPr lang="en-US" dirty="0"/>
          </a:p>
          <a:p>
            <a:r>
              <a:rPr lang="en-US" dirty="0"/>
              <a:t>The survey also revealed why consumers remain loyal, with 75% saying they “prefer the taste, flavor or quality of the product,” 42% have “always purchased it” and 35% “prefer the product’s price.”</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7C525DB5-1C44-43A7-AB2A-EEE4928F1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Why Loyal Customers Leave</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386038"/>
            <a:ext cx="4367299" cy="4024162"/>
          </a:xfrm>
        </p:spPr>
        <p:txBody>
          <a:bodyPr/>
          <a:lstStyle/>
          <a:p>
            <a:r>
              <a:rPr lang="en-US" dirty="0"/>
              <a:t>The Clarus Commerce 2022 Customer Loyalty Data Study (based on a September 2021 survey) reports “decline in brand quality” at 65% is the #1 reason consumers become less loyal to a brand and try another. </a:t>
            </a:r>
            <a:br>
              <a:rPr lang="en-US" dirty="0"/>
            </a:br>
            <a:endParaRPr lang="en-US" dirty="0"/>
          </a:p>
          <a:p>
            <a:r>
              <a:rPr lang="en-US" dirty="0"/>
              <a:t>Unsurprisingly, survey respondents considered the opinions of family and friends (or word of mouth) as having the most significant impact on remaining loyal at 25%. A paid celebrity/influencer endorsement had the least significant impact at 14%.</a:t>
            </a:r>
            <a:br>
              <a:rPr lang="en-US" dirty="0"/>
            </a:br>
            <a:endParaRPr lang="en-US" dirty="0"/>
          </a:p>
          <a:p>
            <a:r>
              <a:rPr lang="en-US" dirty="0"/>
              <a:t>Social issues also impact customer loyalty. The Clarus Commerce survey found 52% of consumers’ favorite brands’ activities aligned with their values on “environmental/green practices” and 51% on “labor/treatment of employees.”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1469</Words>
  <Application>Microsoft Macintosh PowerPoint</Application>
  <PresentationFormat>On-screen Show (4:3)</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Navigating the Downside and Upside</vt:lpstr>
      <vt:lpstr>The Impact of Inflation on Household Finances</vt:lpstr>
      <vt:lpstr>Back to the Stores</vt:lpstr>
      <vt:lpstr>Consumers Adjust Their Shopping Patterns</vt:lpstr>
      <vt:lpstr>Consumers Find Ways to Save</vt:lpstr>
      <vt:lpstr>Inside Grocery, Apparel and Restaurant Verticals</vt:lpstr>
      <vt:lpstr>Customer Loyalty Is Essential</vt:lpstr>
      <vt:lpstr>Why Loyal Customers Leave</vt:lpstr>
      <vt:lpstr>Generational Insights</vt:lpstr>
      <vt:lpstr>Shopping on Social Issues</vt:lpstr>
      <vt:lpstr>Following Consumers into the Post-Pandemic Marketplace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Bob Sillick</cp:lastModifiedBy>
  <cp:revision>11</cp:revision>
  <dcterms:created xsi:type="dcterms:W3CDTF">2017-10-10T18:08:29Z</dcterms:created>
  <dcterms:modified xsi:type="dcterms:W3CDTF">2022-04-28T17:15:55Z</dcterms:modified>
</cp:coreProperties>
</file>