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0" d="100"/>
          <a:sy n="90" d="100"/>
        </p:scale>
        <p:origin x="76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5978"/>
      </p:ext>
    </p:extLst>
  </p:cSld>
  <p:clrMapOvr>
    <a:masterClrMapping/>
  </p:clrMapOvr>
  <p:transition spd="slow" advTm="11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3086"/>
      </p:ext>
    </p:extLst>
  </p:cSld>
  <p:clrMapOvr>
    <a:masterClrMapping/>
  </p:clrMapOvr>
  <p:transition spd="slow" advTm="11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71031"/>
      </p:ext>
    </p:extLst>
  </p:cSld>
  <p:clrMapOvr>
    <a:masterClrMapping/>
  </p:clrMapOvr>
  <p:transition spd="slow" advTm="11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42" y="240892"/>
            <a:ext cx="4857134" cy="116512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41" y="1406014"/>
            <a:ext cx="4857135" cy="426957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138264"/>
      </p:ext>
    </p:extLst>
  </p:cSld>
  <p:clrMapOvr>
    <a:masterClrMapping/>
  </p:clrMapOvr>
  <p:transition spd="slow" advTm="11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05880"/>
      </p:ext>
    </p:extLst>
  </p:cSld>
  <p:clrMapOvr>
    <a:masterClrMapping/>
  </p:clrMapOvr>
  <p:transition spd="slow" advTm="11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99513"/>
      </p:ext>
    </p:extLst>
  </p:cSld>
  <p:clrMapOvr>
    <a:masterClrMapping/>
  </p:clrMapOvr>
  <p:transition spd="slow" advTm="11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31825"/>
      </p:ext>
    </p:extLst>
  </p:cSld>
  <p:clrMapOvr>
    <a:masterClrMapping/>
  </p:clrMapOvr>
  <p:transition spd="slow" advTm="11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56693"/>
      </p:ext>
    </p:extLst>
  </p:cSld>
  <p:clrMapOvr>
    <a:masterClrMapping/>
  </p:clrMapOvr>
  <p:transition spd="slow" advTm="11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5852"/>
      </p:ext>
    </p:extLst>
  </p:cSld>
  <p:clrMapOvr>
    <a:masterClrMapping/>
  </p:clrMapOvr>
  <p:transition spd="slow" advTm="11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4550"/>
      </p:ext>
    </p:extLst>
  </p:cSld>
  <p:clrMapOvr>
    <a:masterClrMapping/>
  </p:clrMapOvr>
  <p:transition spd="slow" advTm="11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5251AE-EE4F-477C-A6A7-6B05DEFAD05F}" type="datetimeFigureOut">
              <a:rPr lang="en-US" smtClean="0"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8C9797D-6BF3-43CA-A7D1-FD6FA8BD4E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73351"/>
      </p:ext>
    </p:extLst>
  </p:cSld>
  <p:clrMapOvr>
    <a:masterClrMapping/>
  </p:clrMapOvr>
  <p:transition spd="slow" advTm="11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88DF0E-4556-4912-8F12-295AF3C2A7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141" y="240892"/>
            <a:ext cx="5328575" cy="1224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41" y="1465006"/>
            <a:ext cx="5328576" cy="4215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6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Impact" panose="020B080603090205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89795E-453F-4DC7-AC78-684085F58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9619"/>
      </p:ext>
    </p:extLst>
  </p:cSld>
  <p:clrMapOvr>
    <a:masterClrMapping/>
  </p:clrMapOvr>
  <p:transition spd="slow" advTm="11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5E54-2BC4-43ED-B6B9-ADA310029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1A1C7-696D-4FDF-9D2C-9C70D30C4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09676"/>
      </p:ext>
    </p:extLst>
  </p:cSld>
  <p:clrMapOvr>
    <a:masterClrMapping/>
  </p:clrMapOvr>
  <p:transition spd="slow" advTm="11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771C4A-F5DE-429D-BEAF-B208C5B1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E78DE1-B670-4025-9076-094183A5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Revenues “in the Pink”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6F3DD-9B0A-4ED3-9BD0-5979F8770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Census Bureau retail sales data for “pharmacies and drug stores” (NAICS 44611) reveals a 2.2% increase (adjusted) for 2017, or a total of $277.26 billion, compared to $271.39 billion for 2016.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During the first 9 months of 2018, the trend was even healthier, as retail sales increased 3.8% (adjusted), or $214.36 billion, compared to $206.49 billion for the first 9 months of 2017.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According to Chain Store Guide, Kroger was the #1 supermarket chain in prescription sales, or $10.43 billion, during the first half of 2018; followed by Albertsons, $4.90 billion; Safeway, $2.70 billion; Publix, $2.25 billion; and H-E-B, $1.58 billion.</a:t>
            </a:r>
          </a:p>
        </p:txBody>
      </p:sp>
    </p:spTree>
    <p:extLst>
      <p:ext uri="{BB962C8B-B14F-4D97-AF65-F5344CB8AC3E}">
        <p14:creationId xmlns:p14="http://schemas.microsoft.com/office/powerpoint/2010/main" val="4057386560"/>
      </p:ext>
    </p:extLst>
  </p:cSld>
  <p:clrMapOvr>
    <a:masterClrMapping/>
  </p:clrMapOvr>
  <p:transition spd="slow" advTm="11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044EB3-8C6C-47FE-9704-F266BEC1F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1FC20-0E47-4C40-9791-D00633BB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the Competition Through Acquisitions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4834-61F0-40FC-A6BA-76E50D154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merging with Rite Aid during 2018, Walgreens Boots Alliance (WBA) acquired 1,932 of its stores, which positively influenced WBA’s Q1 2019 fiscal-year revenues, increasing 9.9%, or $33.8 billion, with retail pharmacy sales increasing 14.4%.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CVS Health’s $70-billion acquisition of health insurer Aetna during November 2018 has created a new behemoth in the healthcare industry. Aetna will continue to operate as a separate unit, but new services and products will be available to all consumers.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Other new agreements include Walgreens’ partnership with FedEx to deliver prescription orders the next day nationwide and same-day in some cities while Kroger is partnering with </a:t>
            </a:r>
            <a:r>
              <a:rPr lang="en-US" dirty="0" err="1"/>
              <a:t>GoodRx</a:t>
            </a:r>
            <a:r>
              <a:rPr lang="en-US" dirty="0"/>
              <a:t> to start Rx Savings Club to provide patients with additional savings.</a:t>
            </a:r>
          </a:p>
        </p:txBody>
      </p:sp>
    </p:spTree>
    <p:extLst>
      <p:ext uri="{BB962C8B-B14F-4D97-AF65-F5344CB8AC3E}">
        <p14:creationId xmlns:p14="http://schemas.microsoft.com/office/powerpoint/2010/main" val="1007704673"/>
      </p:ext>
    </p:extLst>
  </p:cSld>
  <p:clrMapOvr>
    <a:masterClrMapping/>
  </p:clrMapOvr>
  <p:transition spd="slow" advTm="11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43F66B-5D04-42CA-88A8-EEF36778D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C28701-9E7D-431F-A932-FBB3DC4B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Heavily Influence Beauty Products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29588-1FE4-48DE-B990-E6D52398F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06014"/>
            <a:ext cx="4857134" cy="4269572"/>
          </a:xfrm>
        </p:spPr>
        <p:txBody>
          <a:bodyPr/>
          <a:lstStyle/>
          <a:p>
            <a:r>
              <a:rPr lang="en-US" dirty="0"/>
              <a:t>According to an August 2018 issue of </a:t>
            </a:r>
            <a:r>
              <a:rPr lang="en-US" i="1" dirty="0"/>
              <a:t>Drug Store News Daily</a:t>
            </a:r>
            <a:r>
              <a:rPr lang="en-US" dirty="0"/>
              <a:t>, beauty trends continue to influence beauty product sales as, for example, the convenience of a shampoo/conditioner combo pack increased sales 20% for the 52 weeks ending 6/17/18.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Conversely, the popularity of facial hair (among men) resulted in a 1.0% unit-sales decrease for the top 10 razor brands, a 5.5% decrease for the top 10 razor cartridges and a 4.3% decrease for the top 10 disposable razors.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Similar trends, such as the use of less eye shadow, caused a 10% decrease in dollar sales and 13.5% decrease in unit sales, while the popularity of eye brow makeup boosted dollars sales 19.1% and unit sales 14.2%.</a:t>
            </a:r>
          </a:p>
        </p:txBody>
      </p:sp>
    </p:spTree>
    <p:extLst>
      <p:ext uri="{BB962C8B-B14F-4D97-AF65-F5344CB8AC3E}">
        <p14:creationId xmlns:p14="http://schemas.microsoft.com/office/powerpoint/2010/main" val="996943646"/>
      </p:ext>
    </p:extLst>
  </p:cSld>
  <p:clrMapOvr>
    <a:masterClrMapping/>
  </p:clrMapOvr>
  <p:transition spd="slow" advTm="11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50D818-3097-490C-81A4-A29F04DF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4292E-25D4-4AA0-A2D5-60B9C51A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Ingredients Drive OTC Sales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2A1D-8732-42AD-A27B-D031E743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OTC products with natural ingredients is a major consumer trend in this category, according to the August 25</a:t>
            </a:r>
            <a:r>
              <a:rPr lang="en-US" baseline="30000" dirty="0"/>
              <a:t>th</a:t>
            </a:r>
            <a:r>
              <a:rPr lang="en-US" dirty="0"/>
              <a:t>, 2018 issue of </a:t>
            </a:r>
            <a:r>
              <a:rPr lang="en-US" i="1" dirty="0"/>
              <a:t>Drug Store News Daily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example, two sleeping aid tablets with melatonin from VMS (vitamins, minerals and supplements) manufacturers had huge dollar sales changes: Olly, +85.4%, and </a:t>
            </a:r>
            <a:r>
              <a:rPr lang="en-US" dirty="0" err="1"/>
              <a:t>Vitafusion</a:t>
            </a:r>
            <a:r>
              <a:rPr lang="en-US" dirty="0"/>
              <a:t>, +31.9%.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preference for private-label brands is another continuing trend among OTC products consumers, especially vitamins, as private-label had the only double-digit share, or 16.9%, in the multivitamin category.</a:t>
            </a:r>
          </a:p>
        </p:txBody>
      </p:sp>
    </p:spTree>
    <p:extLst>
      <p:ext uri="{BB962C8B-B14F-4D97-AF65-F5344CB8AC3E}">
        <p14:creationId xmlns:p14="http://schemas.microsoft.com/office/powerpoint/2010/main" val="1433799644"/>
      </p:ext>
    </p:extLst>
  </p:cSld>
  <p:clrMapOvr>
    <a:masterClrMapping/>
  </p:clrMapOvr>
  <p:transition spd="slow" advTm="11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B727F-F0BB-42B5-ABE7-3D8FA419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335C91-1A57-40BF-BB71-D880B1B5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 Very Satisfied with Their Pharmacies of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05FC1-7857-4D22-87B7-8FC6B9257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J.D. Power 2018 U.S. Pharmacy </a:t>
            </a:r>
            <a:r>
              <a:rPr lang="en-US" dirty="0" err="1"/>
              <a:t>Study</a:t>
            </a:r>
            <a:r>
              <a:rPr lang="en-US" baseline="30000" dirty="0" err="1"/>
              <a:t>SM</a:t>
            </a:r>
            <a:r>
              <a:rPr lang="en-US" dirty="0"/>
              <a:t>, consumers give brick-and-mortar pharmacies and mail-order pharmacies some of the largest average scores – 847 and 859, respectively, – of any industries J.D. Power measures.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Pharmacies’ addition of retail health clinics has been the primary influence of positive customer satisfaction. Pharmacies with these services receive satisfaction scores 66 points higher than pharmacies without them.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Prescriptions delivered on time is the major factor for mail-order pharmacy satisfaction, resulting in a satisfaction score of an additional 78 points.</a:t>
            </a:r>
          </a:p>
        </p:txBody>
      </p:sp>
    </p:spTree>
    <p:extLst>
      <p:ext uri="{BB962C8B-B14F-4D97-AF65-F5344CB8AC3E}">
        <p14:creationId xmlns:p14="http://schemas.microsoft.com/office/powerpoint/2010/main" val="340925151"/>
      </p:ext>
    </p:extLst>
  </p:cSld>
  <p:clrMapOvr>
    <a:masterClrMapping/>
  </p:clrMapOvr>
  <p:transition spd="slow" advTm="11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038A2-A776-446F-A47C-3E02F4D6A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68ECB-D800-4C9F-864B-C8223DC9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Amazon’s Next Disruption Move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6554-1C72-43A4-BAFA-FCBE72C3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212112"/>
            <a:ext cx="4632937" cy="4463474"/>
          </a:xfrm>
        </p:spPr>
        <p:txBody>
          <a:bodyPr/>
          <a:lstStyle/>
          <a:p>
            <a:r>
              <a:rPr lang="en-US" dirty="0"/>
              <a:t>Amazon has hinted for some time it might enter the prescription-drugs market and its $1-billion acquisition of </a:t>
            </a:r>
            <a:r>
              <a:rPr lang="en-US" dirty="0" err="1"/>
              <a:t>PillPack</a:t>
            </a:r>
            <a:r>
              <a:rPr lang="en-US" dirty="0"/>
              <a:t> during June 2018 indicates an increasing level of serious consideration to challenge the big pharmacy chains, such as CVS and Walgreens.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Brick-and-mortar pharmacies rely heavily on prescription drugs sales, as they represent 72.5% of all US pharmacy sales. An Amazon foray into the industry could significantly affect the brick-and-mortar chains and other online retailers.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Another potential advantage for Amazon is its joint venture with Berkshire Hathaway Inc. and JP Morgan Chase &amp; Co. to bypass pharmacy benefit managers (middlemen) and decrease the costs for all three companies’ employees.</a:t>
            </a:r>
          </a:p>
        </p:txBody>
      </p:sp>
    </p:spTree>
    <p:extLst>
      <p:ext uri="{BB962C8B-B14F-4D97-AF65-F5344CB8AC3E}">
        <p14:creationId xmlns:p14="http://schemas.microsoft.com/office/powerpoint/2010/main" val="2977677333"/>
      </p:ext>
    </p:extLst>
  </p:cSld>
  <p:clrMapOvr>
    <a:masterClrMapping/>
  </p:clrMapOvr>
  <p:transition spd="slow" advTm="11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29BD79-3493-4204-BD4E-CB0F4B38F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B613C2-3A06-460C-823C-87AB4BF3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B8BA4-C60B-4A99-9F16-FF2359B9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increasing number of seniors enrolled in Medicare part D, local and regional pharmacies can use TV, specifically, in conjunction with direct mail, to brand themselves as a pharmacy dedicated to helping seniors make better health decisions.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Pharmacies with a large percentage of seniors as regular customers may want to test a delivery service to a limited geographic area. Once it proves popular and beneficial to “test” customers, then expand the service and use advertising to brand it.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major pharmacies add and promote in-store retail health clinics, local and regional pharmacies must do the same, offering personalized services. If possible, assign a current staff member or hire a dedicated one for this role, and promote the service aggressively.</a:t>
            </a:r>
          </a:p>
        </p:txBody>
      </p:sp>
    </p:spTree>
    <p:extLst>
      <p:ext uri="{BB962C8B-B14F-4D97-AF65-F5344CB8AC3E}">
        <p14:creationId xmlns:p14="http://schemas.microsoft.com/office/powerpoint/2010/main" val="606121228"/>
      </p:ext>
    </p:extLst>
  </p:cSld>
  <p:clrMapOvr>
    <a:masterClrMapping/>
  </p:clrMapOvr>
  <p:transition spd="slow" advTm="11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C945A0-2075-4241-92E1-1483408B3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68985C-D035-456B-A023-55CA0271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Media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B885-42C3-449E-BAC5-8488F495E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remain competitive, local and regional pharmacies with smaller staffs may find it beneficial to add a chatbot app via their Websites to make it easier and more convenient to answer customers’ questions who can’t take the time to call or visit the pharmacy.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Although adding a specialty drug service may be expensive, pharmacies can first use email campaigns and/or social media to survey their customers to determine what percentage have been prescribed specialty medications to determine the local need.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more and more consumers search for healthcare information on various Websites, such as WebMD and Mayo Clinic, pharmacies can post a daily or weekly link on social media to share the latest articles/information from these sources about prescription drugs.</a:t>
            </a:r>
          </a:p>
        </p:txBody>
      </p:sp>
    </p:spTree>
    <p:extLst>
      <p:ext uri="{BB962C8B-B14F-4D97-AF65-F5344CB8AC3E}">
        <p14:creationId xmlns:p14="http://schemas.microsoft.com/office/powerpoint/2010/main" val="507166061"/>
      </p:ext>
    </p:extLst>
  </p:cSld>
  <p:clrMapOvr>
    <a:masterClrMapping/>
  </p:clrMapOvr>
  <p:transition spd="slow" advTm="11000"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1033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Impact</vt:lpstr>
      <vt:lpstr>Wingdings</vt:lpstr>
      <vt:lpstr>Office Theme</vt:lpstr>
      <vt:lpstr>PowerPoint Presentation</vt:lpstr>
      <vt:lpstr>Revenues “in the Pink”</vt:lpstr>
      <vt:lpstr>Reducing the Competition Through Acquisitions</vt:lpstr>
      <vt:lpstr>Trends Heavily Influence Beauty Products Purchases</vt:lpstr>
      <vt:lpstr>Natural Ingredients Drive OTC Sales</vt:lpstr>
      <vt:lpstr>Consumers Very Satisfied with Their Pharmacies of Choice</vt:lpstr>
      <vt:lpstr>Amazon’s Next Disruption Move</vt:lpstr>
      <vt:lpstr>Advertising Strategies</vt:lpstr>
      <vt:lpstr>New Media 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massaro</dc:creator>
  <cp:lastModifiedBy>Shawn Whelan</cp:lastModifiedBy>
  <cp:revision>12</cp:revision>
  <dcterms:created xsi:type="dcterms:W3CDTF">2018-02-20T16:07:37Z</dcterms:created>
  <dcterms:modified xsi:type="dcterms:W3CDTF">2018-12-27T16:40:30Z</dcterms:modified>
</cp:coreProperties>
</file>