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61" autoAdjust="0"/>
    <p:restoredTop sz="94660"/>
  </p:normalViewPr>
  <p:slideViewPr>
    <p:cSldViewPr snapToGrid="0">
      <p:cViewPr varScale="1">
        <p:scale>
          <a:sx n="101" d="100"/>
          <a:sy n="101" d="100"/>
        </p:scale>
        <p:origin x="12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740119695"/>
      </p:ext>
    </p:extLst>
  </p:cSld>
  <p:clrMapOvr>
    <a:masterClrMapping/>
  </p:clrMapOvr>
  <p:transition spd="slow" advTm="10000">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ECB79E15-A125-452A-8AFE-9408A541DF3C}" type="datetimeFigureOut">
              <a:rPr lang="en-US" smtClean="0"/>
              <a:t>2/14/2022</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0F7B81E9-73D4-4D71-BDCD-E7FD95122484}" type="slidenum">
              <a:rPr lang="en-US" smtClean="0"/>
              <a:t>‹#›</a:t>
            </a:fld>
            <a:endParaRPr lang="en-US"/>
          </a:p>
        </p:txBody>
      </p:sp>
    </p:spTree>
    <p:extLst>
      <p:ext uri="{BB962C8B-B14F-4D97-AF65-F5344CB8AC3E}">
        <p14:creationId xmlns:p14="http://schemas.microsoft.com/office/powerpoint/2010/main" val="779219960"/>
      </p:ext>
    </p:extLst>
  </p:cSld>
  <p:clrMapOvr>
    <a:masterClrMapping/>
  </p:clrMapOvr>
  <p:transition spd="slow" advTm="10000">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ECB79E15-A125-452A-8AFE-9408A541DF3C}" type="datetimeFigureOut">
              <a:rPr lang="en-US" smtClean="0"/>
              <a:t>2/14/2022</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0F7B81E9-73D4-4D71-BDCD-E7FD95122484}" type="slidenum">
              <a:rPr lang="en-US" smtClean="0"/>
              <a:t>‹#›</a:t>
            </a:fld>
            <a:endParaRPr lang="en-US"/>
          </a:p>
        </p:txBody>
      </p:sp>
    </p:spTree>
    <p:extLst>
      <p:ext uri="{BB962C8B-B14F-4D97-AF65-F5344CB8AC3E}">
        <p14:creationId xmlns:p14="http://schemas.microsoft.com/office/powerpoint/2010/main" val="3063781609"/>
      </p:ext>
    </p:extLst>
  </p:cSld>
  <p:clrMapOvr>
    <a:masterClrMapping/>
  </p:clrMapOvr>
  <p:transition spd="slow" advTm="10000">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2400"/>
            </a:lvl1pPr>
          </a:lstStyle>
          <a:p>
            <a:r>
              <a:rPr lang="en-US" dirty="0"/>
              <a:t>CLICK TO EDIT MASTER TITLE STYLE</a:t>
            </a:r>
          </a:p>
        </p:txBody>
      </p:sp>
      <p:sp>
        <p:nvSpPr>
          <p:cNvPr id="3" name="Content Placeholder 2"/>
          <p:cNvSpPr>
            <a:spLocks noGrp="1"/>
          </p:cNvSpPr>
          <p:nvPr>
            <p:ph idx="1"/>
          </p:nvPr>
        </p:nvSpPr>
        <p:spPr>
          <a:xfrm>
            <a:off x="4287326" y="1588366"/>
            <a:ext cx="4597883" cy="4726170"/>
          </a:xfrm>
        </p:spPr>
        <p:txBody>
          <a:bodyPr>
            <a:normAutofit/>
          </a:bodyPr>
          <a:lstStyle>
            <a:lvl1pPr>
              <a:defRPr sz="1200"/>
            </a:lvl1pPr>
            <a:lvl2pPr>
              <a:defRPr sz="1200"/>
            </a:lvl2pPr>
            <a:lvl3pPr>
              <a:defRPr sz="1200"/>
            </a:lvl3pPr>
            <a:lvl4pPr>
              <a:defRPr sz="1200"/>
            </a:lvl4pPr>
            <a:lvl5pPr>
              <a:defRPr sz="1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33333607"/>
      </p:ext>
    </p:extLst>
  </p:cSld>
  <p:clrMapOvr>
    <a:masterClrMapping/>
  </p:clrMapOvr>
  <p:transition spd="slow" advTm="10000">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ECB79E15-A125-452A-8AFE-9408A541DF3C}" type="datetimeFigureOut">
              <a:rPr lang="en-US" smtClean="0"/>
              <a:t>2/14/2022</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0F7B81E9-73D4-4D71-BDCD-E7FD95122484}" type="slidenum">
              <a:rPr lang="en-US" smtClean="0"/>
              <a:t>‹#›</a:t>
            </a:fld>
            <a:endParaRPr lang="en-US"/>
          </a:p>
        </p:txBody>
      </p:sp>
    </p:spTree>
    <p:extLst>
      <p:ext uri="{BB962C8B-B14F-4D97-AF65-F5344CB8AC3E}">
        <p14:creationId xmlns:p14="http://schemas.microsoft.com/office/powerpoint/2010/main" val="2168540931"/>
      </p:ext>
    </p:extLst>
  </p:cSld>
  <p:clrMapOvr>
    <a:masterClrMapping/>
  </p:clrMapOvr>
  <p:transition spd="slow" advTm="10000">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ECB79E15-A125-452A-8AFE-9408A541DF3C}" type="datetimeFigureOut">
              <a:rPr lang="en-US" smtClean="0"/>
              <a:t>2/14/2022</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0F7B81E9-73D4-4D71-BDCD-E7FD95122484}" type="slidenum">
              <a:rPr lang="en-US" smtClean="0"/>
              <a:t>‹#›</a:t>
            </a:fld>
            <a:endParaRPr lang="en-US"/>
          </a:p>
        </p:txBody>
      </p:sp>
    </p:spTree>
    <p:extLst>
      <p:ext uri="{BB962C8B-B14F-4D97-AF65-F5344CB8AC3E}">
        <p14:creationId xmlns:p14="http://schemas.microsoft.com/office/powerpoint/2010/main" val="3865534862"/>
      </p:ext>
    </p:extLst>
  </p:cSld>
  <p:clrMapOvr>
    <a:masterClrMapping/>
  </p:clrMapOvr>
  <p:transition spd="slow" advTm="10000">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ECB79E15-A125-452A-8AFE-9408A541DF3C}" type="datetimeFigureOut">
              <a:rPr lang="en-US" smtClean="0"/>
              <a:t>2/14/2022</a:t>
            </a:fld>
            <a:endParaRPr lang="en-US"/>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0F7B81E9-73D4-4D71-BDCD-E7FD95122484}" type="slidenum">
              <a:rPr lang="en-US" smtClean="0"/>
              <a:t>‹#›</a:t>
            </a:fld>
            <a:endParaRPr lang="en-US"/>
          </a:p>
        </p:txBody>
      </p:sp>
    </p:spTree>
    <p:extLst>
      <p:ext uri="{BB962C8B-B14F-4D97-AF65-F5344CB8AC3E}">
        <p14:creationId xmlns:p14="http://schemas.microsoft.com/office/powerpoint/2010/main" val="4253649537"/>
      </p:ext>
    </p:extLst>
  </p:cSld>
  <p:clrMapOvr>
    <a:masterClrMapping/>
  </p:clrMapOvr>
  <p:transition spd="slow" advTm="10000">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ECB79E15-A125-452A-8AFE-9408A541DF3C}" type="datetimeFigureOut">
              <a:rPr lang="en-US" smtClean="0"/>
              <a:t>2/14/2022</a:t>
            </a:fld>
            <a:endParaRPr lang="en-US"/>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0F7B81E9-73D4-4D71-BDCD-E7FD95122484}" type="slidenum">
              <a:rPr lang="en-US" smtClean="0"/>
              <a:t>‹#›</a:t>
            </a:fld>
            <a:endParaRPr lang="en-US"/>
          </a:p>
        </p:txBody>
      </p:sp>
    </p:spTree>
    <p:extLst>
      <p:ext uri="{BB962C8B-B14F-4D97-AF65-F5344CB8AC3E}">
        <p14:creationId xmlns:p14="http://schemas.microsoft.com/office/powerpoint/2010/main" val="4203239708"/>
      </p:ext>
    </p:extLst>
  </p:cSld>
  <p:clrMapOvr>
    <a:masterClrMapping/>
  </p:clrMapOvr>
  <p:transition spd="slow" advTm="10000">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ECB79E15-A125-452A-8AFE-9408A541DF3C}" type="datetimeFigureOut">
              <a:rPr lang="en-US" smtClean="0"/>
              <a:t>2/14/2022</a:t>
            </a:fld>
            <a:endParaRPr lang="en-US"/>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0F7B81E9-73D4-4D71-BDCD-E7FD95122484}" type="slidenum">
              <a:rPr lang="en-US" smtClean="0"/>
              <a:t>‹#›</a:t>
            </a:fld>
            <a:endParaRPr lang="en-US"/>
          </a:p>
        </p:txBody>
      </p:sp>
    </p:spTree>
    <p:extLst>
      <p:ext uri="{BB962C8B-B14F-4D97-AF65-F5344CB8AC3E}">
        <p14:creationId xmlns:p14="http://schemas.microsoft.com/office/powerpoint/2010/main" val="1869500579"/>
      </p:ext>
    </p:extLst>
  </p:cSld>
  <p:clrMapOvr>
    <a:masterClrMapping/>
  </p:clrMapOvr>
  <p:transition spd="slow" advTm="10000">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ECB79E15-A125-452A-8AFE-9408A541DF3C}" type="datetimeFigureOut">
              <a:rPr lang="en-US" smtClean="0"/>
              <a:t>2/14/2022</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0F7B81E9-73D4-4D71-BDCD-E7FD95122484}" type="slidenum">
              <a:rPr lang="en-US" smtClean="0"/>
              <a:t>‹#›</a:t>
            </a:fld>
            <a:endParaRPr lang="en-US"/>
          </a:p>
        </p:txBody>
      </p:sp>
    </p:spTree>
    <p:extLst>
      <p:ext uri="{BB962C8B-B14F-4D97-AF65-F5344CB8AC3E}">
        <p14:creationId xmlns:p14="http://schemas.microsoft.com/office/powerpoint/2010/main" val="2512855538"/>
      </p:ext>
    </p:extLst>
  </p:cSld>
  <p:clrMapOvr>
    <a:masterClrMapping/>
  </p:clrMapOvr>
  <p:transition spd="slow" advTm="10000">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ECB79E15-A125-452A-8AFE-9408A541DF3C}" type="datetimeFigureOut">
              <a:rPr lang="en-US" smtClean="0"/>
              <a:t>2/14/2022</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0F7B81E9-73D4-4D71-BDCD-E7FD95122484}" type="slidenum">
              <a:rPr lang="en-US" smtClean="0"/>
              <a:t>‹#›</a:t>
            </a:fld>
            <a:endParaRPr lang="en-US"/>
          </a:p>
        </p:txBody>
      </p:sp>
    </p:spTree>
    <p:extLst>
      <p:ext uri="{BB962C8B-B14F-4D97-AF65-F5344CB8AC3E}">
        <p14:creationId xmlns:p14="http://schemas.microsoft.com/office/powerpoint/2010/main" val="4190562053"/>
      </p:ext>
    </p:extLst>
  </p:cSld>
  <p:clrMapOvr>
    <a:masterClrMapping/>
  </p:clrMapOvr>
  <p:transition spd="slow" advTm="10000">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A person posing for a picture&#10;&#10;Description automatically generated with medium confidence">
            <a:extLst>
              <a:ext uri="{FF2B5EF4-FFF2-40B4-BE49-F238E27FC236}">
                <a16:creationId xmlns:a16="http://schemas.microsoft.com/office/drawing/2014/main" id="{27A76D4D-8014-48AE-9495-E4C05A7CF221}"/>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287327" y="207184"/>
            <a:ext cx="4597881"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287328" y="1612670"/>
            <a:ext cx="4597880" cy="4546590"/>
          </a:xfrm>
          <a:prstGeom prst="rect">
            <a:avLst/>
          </a:prstGeom>
        </p:spPr>
        <p:txBody>
          <a:bodyPr vert="horz" lIns="91440" tIns="45720" rIns="91440" bIns="45720" rtlCol="0" anchor="ctr">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872546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Tm="10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1+#ppt_w/2"/>
                                          </p:val>
                                        </p:tav>
                                        <p:tav tm="100000">
                                          <p:val>
                                            <p:strVal val="#ppt_x"/>
                                          </p:val>
                                        </p:tav>
                                      </p:tavLst>
                                    </p:anim>
                                    <p:anim calcmode="lin" valueType="num">
                                      <p:cBhvr additive="base">
                                        <p:cTn id="8" dur="75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47" presetClass="entr" presetSubtype="0"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5" fill="hold">
                            <p:stCondLst>
                              <p:cond delay="1750"/>
                            </p:stCondLst>
                            <p:childTnLst>
                              <p:par>
                                <p:cTn id="16" presetID="47" presetClass="entr" presetSubtype="0" fill="hold" grpId="0" nodeType="after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1000"/>
                                        <p:tgtEl>
                                          <p:spTgt spid="3">
                                            <p:txEl>
                                              <p:pRg st="1" end="1"/>
                                            </p:txEl>
                                          </p:spTgt>
                                        </p:tgtEl>
                                      </p:cBhvr>
                                    </p:animEffect>
                                    <p:anim calcmode="lin" valueType="num">
                                      <p:cBhvr>
                                        <p:cTn id="1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47" presetClass="entr" presetSubtype="0" fill="hold" grpId="0" nodeType="after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1000"/>
                                        <p:tgtEl>
                                          <p:spTgt spid="3">
                                            <p:txEl>
                                              <p:pRg st="2" end="2"/>
                                            </p:txEl>
                                          </p:spTgt>
                                        </p:tgtEl>
                                      </p:cBhvr>
                                    </p:animEffect>
                                    <p:anim calcmode="lin" valueType="num">
                                      <p:cBhvr>
                                        <p:cTn id="2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47" presetClass="entr" presetSubtype="0" fill="hold" grpId="0" nodeType="after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fade">
                                      <p:cBhvr>
                                        <p:cTn id="30" dur="1000"/>
                                        <p:tgtEl>
                                          <p:spTgt spid="3">
                                            <p:txEl>
                                              <p:pRg st="3" end="3"/>
                                            </p:txEl>
                                          </p:spTgt>
                                        </p:tgtEl>
                                      </p:cBhvr>
                                    </p:animEffect>
                                    <p:anim calcmode="lin" valueType="num">
                                      <p:cBhvr>
                                        <p:cTn id="31"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33" fill="hold">
                            <p:stCondLst>
                              <p:cond delay="4750"/>
                            </p:stCondLst>
                            <p:childTnLst>
                              <p:par>
                                <p:cTn id="34" presetID="47" presetClass="entr" presetSubtype="0" fill="hold" grpId="0" nodeType="after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Effect transition="in" filter="fade">
                                      <p:cBhvr>
                                        <p:cTn id="36" dur="1000"/>
                                        <p:tgtEl>
                                          <p:spTgt spid="3">
                                            <p:txEl>
                                              <p:pRg st="4" end="4"/>
                                            </p:txEl>
                                          </p:spTgt>
                                        </p:tgtEl>
                                      </p:cBhvr>
                                    </p:animEffect>
                                    <p:anim calcmode="lin" valueType="num">
                                      <p:cBhvr>
                                        <p:cTn id="3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47"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 lvl="2">
            <p:tnLst>
              <p:par>
                <p:cTn presetID="47"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 lvl="3">
            <p:tnLst>
              <p:par>
                <p:cTn presetID="47"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 lvl="4">
            <p:tnLst>
              <p:par>
                <p:cTn presetID="47"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 lvl="5">
            <p:tnLst>
              <p:par>
                <p:cTn presetID="47"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Lst>
      </p:bldP>
    </p:bldLst>
  </p:timing>
  <p:txStyles>
    <p:titleStyle>
      <a:lvl1pPr algn="l" defTabSz="914400" rtl="0" eaLnBrk="1" latinLnBrk="0" hangingPunct="1">
        <a:lnSpc>
          <a:spcPct val="90000"/>
        </a:lnSpc>
        <a:spcBef>
          <a:spcPct val="0"/>
        </a:spcBef>
        <a:buNone/>
        <a:defRPr sz="2400"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28600" indent="-228600" algn="l" defTabSz="914400" rtl="0" eaLnBrk="1" latinLnBrk="0" hangingPunct="1">
        <a:lnSpc>
          <a:spcPct val="100000"/>
        </a:lnSpc>
        <a:spcBef>
          <a:spcPts val="1000"/>
        </a:spcBef>
        <a:buSzPct val="125000"/>
        <a:buFont typeface="Wingdings" panose="05000000000000000000" pitchFamily="2" charset="2"/>
        <a:buChar char="§"/>
        <a:defRPr sz="12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SzPct val="125000"/>
        <a:buFont typeface="Wingdings" panose="05000000000000000000" pitchFamily="2" charset="2"/>
        <a:buChar char="§"/>
        <a:defRPr sz="12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SzPct val="125000"/>
        <a:buFont typeface="Wingdings" panose="05000000000000000000" pitchFamily="2" charset="2"/>
        <a:buChar char="§"/>
        <a:defRPr sz="1200"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SzPct val="125000"/>
        <a:buFont typeface="Wingdings" panose="05000000000000000000" pitchFamily="2" charset="2"/>
        <a:buChar char="§"/>
        <a:defRPr sz="12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SzPct val="125000"/>
        <a:buFont typeface="Wingdings" panose="05000000000000000000" pitchFamily="2" charset="2"/>
        <a:buChar char="§"/>
        <a:defRPr sz="12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in a red tank top&#10;&#10;Description automatically generated with low confidence">
            <a:extLst>
              <a:ext uri="{FF2B5EF4-FFF2-40B4-BE49-F238E27FC236}">
                <a16:creationId xmlns:a16="http://schemas.microsoft.com/office/drawing/2014/main" id="{B59CA2FD-9222-405D-8299-CE18D49FA5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77102582"/>
      </p:ext>
    </p:extLst>
  </p:cSld>
  <p:clrMapOvr>
    <a:masterClrMapping/>
  </p:clrMapOvr>
  <p:transition spd="slow" advTm="10000">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AC908-98BD-4561-820C-7532451B349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12E0BF0-ED06-4C84-A8CB-3F0269933B79}"/>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420195087"/>
      </p:ext>
    </p:extLst>
  </p:cSld>
  <p:clrMapOvr>
    <a:masterClrMapping/>
  </p:clrMapOvr>
  <p:transition spd="slow" advTm="10000">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indoor&#10;&#10;Description automatically generated">
            <a:extLst>
              <a:ext uri="{FF2B5EF4-FFF2-40B4-BE49-F238E27FC236}">
                <a16:creationId xmlns:a16="http://schemas.microsoft.com/office/drawing/2014/main" id="{7DE848F3-84F7-44DC-A6E6-3A704BA0A8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5B44147B-69B2-40A3-B5FF-C9BE12F23E3F}"/>
              </a:ext>
            </a:extLst>
          </p:cNvPr>
          <p:cNvSpPr>
            <a:spLocks noGrp="1"/>
          </p:cNvSpPr>
          <p:nvPr>
            <p:ph type="title"/>
          </p:nvPr>
        </p:nvSpPr>
        <p:spPr/>
        <p:txBody>
          <a:bodyPr/>
          <a:lstStyle/>
          <a:p>
            <a:r>
              <a:rPr lang="en-US" dirty="0"/>
              <a:t>SWEATING SURVIVAL</a:t>
            </a:r>
          </a:p>
        </p:txBody>
      </p:sp>
      <p:sp>
        <p:nvSpPr>
          <p:cNvPr id="3" name="Content Placeholder 2">
            <a:extLst>
              <a:ext uri="{FF2B5EF4-FFF2-40B4-BE49-F238E27FC236}">
                <a16:creationId xmlns:a16="http://schemas.microsoft.com/office/drawing/2014/main" id="{CAE8EBB2-4863-4DDB-AE34-3525AC3FA120}"/>
              </a:ext>
            </a:extLst>
          </p:cNvPr>
          <p:cNvSpPr>
            <a:spLocks noGrp="1"/>
          </p:cNvSpPr>
          <p:nvPr>
            <p:ph idx="1"/>
          </p:nvPr>
        </p:nvSpPr>
        <p:spPr>
          <a:xfrm>
            <a:off x="4287326" y="1337094"/>
            <a:ext cx="4597883" cy="4977442"/>
          </a:xfrm>
        </p:spPr>
        <p:txBody>
          <a:bodyPr/>
          <a:lstStyle/>
          <a:p>
            <a:r>
              <a:rPr lang="en-US" dirty="0"/>
              <a:t>Health &amp; fitness clubs are one of the many segments of the larger leisure &amp; hospitality sector that has suffered substantially from the effects of the pandemic. As of the end of 2021, 25% of health and fitness facilities had closed compared to March 2020.</a:t>
            </a:r>
            <a:br>
              <a:rPr lang="en-US" dirty="0"/>
            </a:br>
            <a:endParaRPr lang="en-US" dirty="0"/>
          </a:p>
          <a:p>
            <a:r>
              <a:rPr lang="en-US" dirty="0"/>
              <a:t>Among the fitness studio subsector, 30% closed from March 2020 to the end of 2021, which included an 11% decrease from January 2021. The International Health, Racquet &amp; </a:t>
            </a:r>
            <a:r>
              <a:rPr lang="en-US" dirty="0" err="1"/>
              <a:t>Sportsclub</a:t>
            </a:r>
            <a:r>
              <a:rPr lang="en-US" dirty="0"/>
              <a:t> Association (IHRSA) estimates more than 1.5 million jobs have been lost.</a:t>
            </a:r>
            <a:br>
              <a:rPr lang="en-US" dirty="0"/>
            </a:br>
            <a:endParaRPr lang="en-US" dirty="0"/>
          </a:p>
          <a:p>
            <a:r>
              <a:rPr lang="en-US" dirty="0"/>
              <a:t>Many of the top 10 health club chains reported serious revenue losses during 2020: Life Time (-50%) and Planet Fitness (-41%), for example, however, Planet Fitness said it added 1.7 million net new members during 2021, indicating how much people want to return.</a:t>
            </a:r>
          </a:p>
        </p:txBody>
      </p:sp>
    </p:spTree>
    <p:extLst>
      <p:ext uri="{BB962C8B-B14F-4D97-AF65-F5344CB8AC3E}">
        <p14:creationId xmlns:p14="http://schemas.microsoft.com/office/powerpoint/2010/main" val="4105891933"/>
      </p:ext>
    </p:extLst>
  </p:cSld>
  <p:clrMapOvr>
    <a:masterClrMapping/>
  </p:clrMapOvr>
  <p:transition spd="slow" advTm="10000">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and person running&#10;&#10;Description automatically generated with low confidence">
            <a:extLst>
              <a:ext uri="{FF2B5EF4-FFF2-40B4-BE49-F238E27FC236}">
                <a16:creationId xmlns:a16="http://schemas.microsoft.com/office/drawing/2014/main" id="{7F79E918-76F2-4373-A6CD-361D55CF12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5DDF2FD4-C999-4DF8-9DA9-DC4F0371FF70}"/>
              </a:ext>
            </a:extLst>
          </p:cNvPr>
          <p:cNvSpPr>
            <a:spLocks noGrp="1"/>
          </p:cNvSpPr>
          <p:nvPr>
            <p:ph type="title"/>
          </p:nvPr>
        </p:nvSpPr>
        <p:spPr/>
        <p:txBody>
          <a:bodyPr/>
          <a:lstStyle/>
          <a:p>
            <a:r>
              <a:rPr lang="en-US" dirty="0"/>
              <a:t>THE WELLNESS MOVEMENT</a:t>
            </a:r>
          </a:p>
        </p:txBody>
      </p:sp>
      <p:sp>
        <p:nvSpPr>
          <p:cNvPr id="3" name="Content Placeholder 2">
            <a:extLst>
              <a:ext uri="{FF2B5EF4-FFF2-40B4-BE49-F238E27FC236}">
                <a16:creationId xmlns:a16="http://schemas.microsoft.com/office/drawing/2014/main" id="{B714098D-15E7-41D2-9DEF-3ED4AF0195D2}"/>
              </a:ext>
            </a:extLst>
          </p:cNvPr>
          <p:cNvSpPr>
            <a:spLocks noGrp="1"/>
          </p:cNvSpPr>
          <p:nvPr>
            <p:ph idx="1"/>
          </p:nvPr>
        </p:nvSpPr>
        <p:spPr>
          <a:xfrm>
            <a:off x="4287327" y="1362974"/>
            <a:ext cx="4226945" cy="4951562"/>
          </a:xfrm>
        </p:spPr>
        <p:txBody>
          <a:bodyPr/>
          <a:lstStyle/>
          <a:p>
            <a:r>
              <a:rPr lang="en-US" dirty="0"/>
              <a:t>Many people focused on improving their overall health and wellness during the pandemic, which included more fitness, even at home, and outdoor physical activities.</a:t>
            </a:r>
            <a:br>
              <a:rPr lang="en-US" dirty="0"/>
            </a:br>
            <a:endParaRPr lang="en-US" dirty="0"/>
          </a:p>
          <a:p>
            <a:r>
              <a:rPr lang="en-US" dirty="0"/>
              <a:t>According to the 2021 Thorne Health and Wellness Study, 89% of adults have consciously aimed at improving at least one health component. Their efforts are driven by another statistic from the study: “58% of adults are increasingly concerned about becoming sick.” </a:t>
            </a:r>
            <a:br>
              <a:rPr lang="en-US" dirty="0"/>
            </a:br>
            <a:endParaRPr lang="en-US" dirty="0"/>
          </a:p>
          <a:p>
            <a:r>
              <a:rPr lang="en-US" dirty="0"/>
              <a:t>A June 2021 survey from the IHRSA found two-thirds of respondents said, “They are currently living an active lifestyle”. Motivating them to focus on their wellness were being active (46%), mental wellbeing (35%) and weight loss (32%).</a:t>
            </a:r>
          </a:p>
        </p:txBody>
      </p:sp>
    </p:spTree>
    <p:extLst>
      <p:ext uri="{BB962C8B-B14F-4D97-AF65-F5344CB8AC3E}">
        <p14:creationId xmlns:p14="http://schemas.microsoft.com/office/powerpoint/2010/main" val="692994861"/>
      </p:ext>
    </p:extLst>
  </p:cSld>
  <p:clrMapOvr>
    <a:masterClrMapping/>
  </p:clrMapOvr>
  <p:transition spd="slow" advTm="10000">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graphical user interface&#10;&#10;Description automatically generated">
            <a:extLst>
              <a:ext uri="{FF2B5EF4-FFF2-40B4-BE49-F238E27FC236}">
                <a16:creationId xmlns:a16="http://schemas.microsoft.com/office/drawing/2014/main" id="{CACEB0CB-1205-45F4-A89D-B6B55D2433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9F3DDBEE-065C-4716-889D-3BE7AB6861FF}"/>
              </a:ext>
            </a:extLst>
          </p:cNvPr>
          <p:cNvSpPr>
            <a:spLocks noGrp="1"/>
          </p:cNvSpPr>
          <p:nvPr>
            <p:ph type="title"/>
          </p:nvPr>
        </p:nvSpPr>
        <p:spPr>
          <a:xfrm>
            <a:off x="4287327" y="207184"/>
            <a:ext cx="3827973" cy="1325563"/>
          </a:xfrm>
        </p:spPr>
        <p:txBody>
          <a:bodyPr/>
          <a:lstStyle/>
          <a:p>
            <a:r>
              <a:rPr lang="en-US" dirty="0"/>
              <a:t>FITNESS CONSUMER INSIGHTS</a:t>
            </a:r>
          </a:p>
        </p:txBody>
      </p:sp>
      <p:sp>
        <p:nvSpPr>
          <p:cNvPr id="3" name="Content Placeholder 2">
            <a:extLst>
              <a:ext uri="{FF2B5EF4-FFF2-40B4-BE49-F238E27FC236}">
                <a16:creationId xmlns:a16="http://schemas.microsoft.com/office/drawing/2014/main" id="{20D96B1A-7CDC-4856-B5E4-8298BB881241}"/>
              </a:ext>
            </a:extLst>
          </p:cNvPr>
          <p:cNvSpPr>
            <a:spLocks noGrp="1"/>
          </p:cNvSpPr>
          <p:nvPr>
            <p:ph idx="1"/>
          </p:nvPr>
        </p:nvSpPr>
        <p:spPr>
          <a:xfrm>
            <a:off x="4287326" y="1199072"/>
            <a:ext cx="4597883" cy="5115464"/>
          </a:xfrm>
        </p:spPr>
        <p:txBody>
          <a:bodyPr/>
          <a:lstStyle/>
          <a:p>
            <a:r>
              <a:rPr lang="en-US" dirty="0"/>
              <a:t>The June 2021 IHRSA consumer survey found 8% had decreased their use of in-person gyms and 5% had decreased their use of in-person studios. By comparison, 15% had increased use of free online workouts and 13% increased use of home fitness equipment.</a:t>
            </a:r>
            <a:br>
              <a:rPr lang="en-US" dirty="0"/>
            </a:br>
            <a:endParaRPr lang="en-US" dirty="0"/>
          </a:p>
          <a:p>
            <a:r>
              <a:rPr lang="en-US" dirty="0"/>
              <a:t>Most fitness chains offer major exercise choices, such as cardio and free-weight training. Although memberships have decreased at historical rates, the survey revealed 49% of canceled members planned to return to fitness chains during the next 6–12 months.</a:t>
            </a:r>
            <a:br>
              <a:rPr lang="en-US" dirty="0"/>
            </a:br>
            <a:endParaRPr lang="en-US" dirty="0"/>
          </a:p>
          <a:p>
            <a:r>
              <a:rPr lang="en-US" dirty="0"/>
              <a:t>Interestingly, men said they were more likely to return to fitness &amp; health clubs than women, or 53% and 47%, respectively. More women (55%) than men (45%) were using home fitness equipment and online workouts, women (63%) and men (37%).</a:t>
            </a:r>
          </a:p>
        </p:txBody>
      </p:sp>
    </p:spTree>
    <p:extLst>
      <p:ext uri="{BB962C8B-B14F-4D97-AF65-F5344CB8AC3E}">
        <p14:creationId xmlns:p14="http://schemas.microsoft.com/office/powerpoint/2010/main" val="1094335330"/>
      </p:ext>
    </p:extLst>
  </p:cSld>
  <p:clrMapOvr>
    <a:masterClrMapping/>
  </p:clrMapOvr>
  <p:transition spd="slow" advTm="10000">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person&#10;&#10;Description automatically generated">
            <a:extLst>
              <a:ext uri="{FF2B5EF4-FFF2-40B4-BE49-F238E27FC236}">
                <a16:creationId xmlns:a16="http://schemas.microsoft.com/office/drawing/2014/main" id="{0A47F7EB-EEEE-405C-9C7D-C7F0A8C89F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75BD3E8E-EC1E-46B2-A181-BD198229A2C5}"/>
              </a:ext>
            </a:extLst>
          </p:cNvPr>
          <p:cNvSpPr>
            <a:spLocks noGrp="1"/>
          </p:cNvSpPr>
          <p:nvPr>
            <p:ph type="title"/>
          </p:nvPr>
        </p:nvSpPr>
        <p:spPr>
          <a:xfrm>
            <a:off x="4287327" y="207184"/>
            <a:ext cx="4056573" cy="1325563"/>
          </a:xfrm>
        </p:spPr>
        <p:txBody>
          <a:bodyPr/>
          <a:lstStyle/>
          <a:p>
            <a:r>
              <a:rPr lang="en-US" dirty="0"/>
              <a:t>MORE FITNESS CONSUMER INSIGHTS</a:t>
            </a:r>
          </a:p>
        </p:txBody>
      </p:sp>
      <p:sp>
        <p:nvSpPr>
          <p:cNvPr id="3" name="Content Placeholder 2">
            <a:extLst>
              <a:ext uri="{FF2B5EF4-FFF2-40B4-BE49-F238E27FC236}">
                <a16:creationId xmlns:a16="http://schemas.microsoft.com/office/drawing/2014/main" id="{A117F558-81CA-471C-B71D-F36A09B6E2C4}"/>
              </a:ext>
            </a:extLst>
          </p:cNvPr>
          <p:cNvSpPr>
            <a:spLocks noGrp="1"/>
          </p:cNvSpPr>
          <p:nvPr>
            <p:ph idx="1"/>
          </p:nvPr>
        </p:nvSpPr>
        <p:spPr>
          <a:xfrm>
            <a:off x="4287326" y="1259457"/>
            <a:ext cx="4597883" cy="5055079"/>
          </a:xfrm>
        </p:spPr>
        <p:txBody>
          <a:bodyPr/>
          <a:lstStyle/>
          <a:p>
            <a:r>
              <a:rPr lang="en-US" dirty="0"/>
              <a:t>Data and analysis from five representative 2021 consumer/market surveys conducted by The Media Audit reveal 45 was the average age of adults 18+ who exercised at a health club 12 or more times during the past year and with an average income of $77,800.</a:t>
            </a:r>
            <a:br>
              <a:rPr lang="en-US" dirty="0"/>
            </a:br>
            <a:endParaRPr lang="en-US" dirty="0"/>
          </a:p>
          <a:p>
            <a:r>
              <a:rPr lang="en-US" dirty="0"/>
              <a:t>Unsurprisingly, adults 25–44 were the largest age group, averaging 30.1%, however, adults 55+ were a close second, averaging 28.3%. The average for adults 45–54 was 19.2% and, somewhat surprising, those 18–24 had the smallest average percentage at 12.1%.</a:t>
            </a:r>
            <a:br>
              <a:rPr lang="en-US" dirty="0"/>
            </a:br>
            <a:endParaRPr lang="en-US" dirty="0"/>
          </a:p>
          <a:p>
            <a:r>
              <a:rPr lang="en-US" dirty="0"/>
              <a:t>The Provoke Insights survey on page 3 of the Profiler indicates those who are exercising are more optimistic. The Media Audit surveys found financial optimists were 50% more likely, on average, to have exercised at a health club 12 or more times than the market average.</a:t>
            </a:r>
          </a:p>
        </p:txBody>
      </p:sp>
    </p:spTree>
    <p:extLst>
      <p:ext uri="{BB962C8B-B14F-4D97-AF65-F5344CB8AC3E}">
        <p14:creationId xmlns:p14="http://schemas.microsoft.com/office/powerpoint/2010/main" val="4142226275"/>
      </p:ext>
    </p:extLst>
  </p:cSld>
  <p:clrMapOvr>
    <a:masterClrMapping/>
  </p:clrMapOvr>
  <p:transition spd="slow" advTm="10000">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person, floor, indoor&#10;&#10;Description automatically generated">
            <a:extLst>
              <a:ext uri="{FF2B5EF4-FFF2-40B4-BE49-F238E27FC236}">
                <a16:creationId xmlns:a16="http://schemas.microsoft.com/office/drawing/2014/main" id="{86B4DCB6-313A-464C-9B2D-12A4AEEC7F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0B11B944-9D42-412B-91A4-227B1FF748E4}"/>
              </a:ext>
            </a:extLst>
          </p:cNvPr>
          <p:cNvSpPr>
            <a:spLocks noGrp="1"/>
          </p:cNvSpPr>
          <p:nvPr>
            <p:ph type="title"/>
          </p:nvPr>
        </p:nvSpPr>
        <p:spPr>
          <a:xfrm>
            <a:off x="4287328" y="207184"/>
            <a:ext cx="3916394" cy="1325563"/>
          </a:xfrm>
        </p:spPr>
        <p:txBody>
          <a:bodyPr/>
          <a:lstStyle/>
          <a:p>
            <a:r>
              <a:rPr lang="en-US" dirty="0"/>
              <a:t>HYBRID WORK BOOSTS EMPLOYEES’ FITNESS</a:t>
            </a:r>
          </a:p>
        </p:txBody>
      </p:sp>
      <p:sp>
        <p:nvSpPr>
          <p:cNvPr id="3" name="Content Placeholder 2">
            <a:extLst>
              <a:ext uri="{FF2B5EF4-FFF2-40B4-BE49-F238E27FC236}">
                <a16:creationId xmlns:a16="http://schemas.microsoft.com/office/drawing/2014/main" id="{B3244E46-0B0F-4B04-9EC2-88890ACB6DE4}"/>
              </a:ext>
            </a:extLst>
          </p:cNvPr>
          <p:cNvSpPr>
            <a:spLocks noGrp="1"/>
          </p:cNvSpPr>
          <p:nvPr>
            <p:ph idx="1"/>
          </p:nvPr>
        </p:nvSpPr>
        <p:spPr>
          <a:xfrm>
            <a:off x="4287327" y="1328468"/>
            <a:ext cx="4433980" cy="4986068"/>
          </a:xfrm>
        </p:spPr>
        <p:txBody>
          <a:bodyPr/>
          <a:lstStyle/>
          <a:p>
            <a:r>
              <a:rPr lang="en-US" dirty="0"/>
              <a:t>The Provoke Insights survey (June and September 2021) cited on slide #5 found 41% of respondents who were hybrid workers (at office and home) were exercising more. Millennials (27%) and $100K+ household income (28%) were also exercising more.</a:t>
            </a:r>
            <a:br>
              <a:rPr lang="en-US" dirty="0"/>
            </a:br>
            <a:endParaRPr lang="en-US" dirty="0"/>
          </a:p>
          <a:p>
            <a:r>
              <a:rPr lang="en-US" dirty="0"/>
              <a:t>Those who were exercising less included women (31%), rural populations (30%), unvaccinated people (29%), less than $50K household income (29%), Gen Xers (29%) and Baby Boomers (29%). </a:t>
            </a:r>
            <a:br>
              <a:rPr lang="en-US" dirty="0"/>
            </a:br>
            <a:endParaRPr lang="en-US" dirty="0"/>
          </a:p>
          <a:p>
            <a:r>
              <a:rPr lang="en-US" dirty="0"/>
              <a:t>Similarly, those who were hybrid workers (36%) and Millennials (23%) said they were fitter than before the pandemic while women (33%), those with a household income less than $50K (30%) and rural populations (29%) said they were less fit than before the pandemic.</a:t>
            </a:r>
          </a:p>
        </p:txBody>
      </p:sp>
    </p:spTree>
    <p:extLst>
      <p:ext uri="{BB962C8B-B14F-4D97-AF65-F5344CB8AC3E}">
        <p14:creationId xmlns:p14="http://schemas.microsoft.com/office/powerpoint/2010/main" val="2053485548"/>
      </p:ext>
    </p:extLst>
  </p:cSld>
  <p:clrMapOvr>
    <a:masterClrMapping/>
  </p:clrMapOvr>
  <p:transition spd="slow" advTm="10000">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website&#10;&#10;Description automatically generated">
            <a:extLst>
              <a:ext uri="{FF2B5EF4-FFF2-40B4-BE49-F238E27FC236}">
                <a16:creationId xmlns:a16="http://schemas.microsoft.com/office/drawing/2014/main" id="{19C92726-AF4C-41AD-AA72-28938249FE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936EFBD7-B643-4BFF-B033-BC35A288860B}"/>
              </a:ext>
            </a:extLst>
          </p:cNvPr>
          <p:cNvSpPr>
            <a:spLocks noGrp="1"/>
          </p:cNvSpPr>
          <p:nvPr>
            <p:ph type="title"/>
          </p:nvPr>
        </p:nvSpPr>
        <p:spPr>
          <a:xfrm>
            <a:off x="4287327" y="207184"/>
            <a:ext cx="3682781" cy="1325563"/>
          </a:xfrm>
        </p:spPr>
        <p:txBody>
          <a:bodyPr/>
          <a:lstStyle/>
          <a:p>
            <a:r>
              <a:rPr lang="en-US" dirty="0"/>
              <a:t>TECHNOLOGY: THE FITNESS PARTNER</a:t>
            </a:r>
          </a:p>
        </p:txBody>
      </p:sp>
      <p:sp>
        <p:nvSpPr>
          <p:cNvPr id="3" name="Content Placeholder 2">
            <a:extLst>
              <a:ext uri="{FF2B5EF4-FFF2-40B4-BE49-F238E27FC236}">
                <a16:creationId xmlns:a16="http://schemas.microsoft.com/office/drawing/2014/main" id="{D28E26A4-54F2-49EB-808B-4100E58DD561}"/>
              </a:ext>
            </a:extLst>
          </p:cNvPr>
          <p:cNvSpPr>
            <a:spLocks noGrp="1"/>
          </p:cNvSpPr>
          <p:nvPr>
            <p:ph idx="1"/>
          </p:nvPr>
        </p:nvSpPr>
        <p:spPr>
          <a:xfrm>
            <a:off x="4287326" y="1371600"/>
            <a:ext cx="4459859" cy="4942936"/>
          </a:xfrm>
        </p:spPr>
        <p:txBody>
          <a:bodyPr/>
          <a:lstStyle/>
          <a:p>
            <a:r>
              <a:rPr lang="en-US" dirty="0"/>
              <a:t>Health &amp; fitness club members were already using various technologies to augment their exercise programs, but as many preferred at-home fitness programs during the pandemic, smart home exercise brands, such as Peloton, Mirror and Tonal, became very popular.</a:t>
            </a:r>
            <a:br>
              <a:rPr lang="en-US" dirty="0"/>
            </a:br>
            <a:endParaRPr lang="en-US" dirty="0"/>
          </a:p>
          <a:p>
            <a:r>
              <a:rPr lang="en-US" dirty="0"/>
              <a:t>The June 2021 IHRSA consumer survey cited on slides #3 and #4 also found almost 60% of women (59%) were using “premium digital fitness content,” compared to 41% of men.</a:t>
            </a:r>
            <a:br>
              <a:rPr lang="en-US" dirty="0"/>
            </a:br>
            <a:endParaRPr lang="en-US" dirty="0"/>
          </a:p>
          <a:p>
            <a:r>
              <a:rPr lang="en-US" dirty="0"/>
              <a:t>According to App Annie’s State of Mobile 2022 report, Millennials over-indexed the most at 111.3 for use of health &amp; fitness apps, with Gen </a:t>
            </a:r>
            <a:r>
              <a:rPr lang="en-US" dirty="0" err="1"/>
              <a:t>Zers</a:t>
            </a:r>
            <a:r>
              <a:rPr lang="en-US" dirty="0"/>
              <a:t> (96.3) and Gen Xers and Baby Boomers (91.0%) under-indexed.</a:t>
            </a:r>
          </a:p>
        </p:txBody>
      </p:sp>
    </p:spTree>
    <p:extLst>
      <p:ext uri="{BB962C8B-B14F-4D97-AF65-F5344CB8AC3E}">
        <p14:creationId xmlns:p14="http://schemas.microsoft.com/office/powerpoint/2010/main" val="1542052700"/>
      </p:ext>
    </p:extLst>
  </p:cSld>
  <p:clrMapOvr>
    <a:masterClrMapping/>
  </p:clrMapOvr>
  <p:transition spd="slow" advTm="10000">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person, crowd&#10;&#10;Description automatically generated">
            <a:extLst>
              <a:ext uri="{FF2B5EF4-FFF2-40B4-BE49-F238E27FC236}">
                <a16:creationId xmlns:a16="http://schemas.microsoft.com/office/drawing/2014/main" id="{73D5937C-FB85-471E-930B-B41FF0C710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24C3D887-D1E5-4C40-8B66-ACD041DFDEBB}"/>
              </a:ext>
            </a:extLst>
          </p:cNvPr>
          <p:cNvSpPr>
            <a:spLocks noGrp="1"/>
          </p:cNvSpPr>
          <p:nvPr>
            <p:ph type="title"/>
          </p:nvPr>
        </p:nvSpPr>
        <p:spPr/>
        <p:txBody>
          <a:bodyPr/>
          <a:lstStyle/>
          <a:p>
            <a:r>
              <a:rPr lang="en-US" dirty="0"/>
              <a:t>ADVERTISING STRATEGIES</a:t>
            </a:r>
          </a:p>
        </p:txBody>
      </p:sp>
      <p:sp>
        <p:nvSpPr>
          <p:cNvPr id="3" name="Content Placeholder 2">
            <a:extLst>
              <a:ext uri="{FF2B5EF4-FFF2-40B4-BE49-F238E27FC236}">
                <a16:creationId xmlns:a16="http://schemas.microsoft.com/office/drawing/2014/main" id="{89210E8D-DB19-44F4-A480-09C2CCA55462}"/>
              </a:ext>
            </a:extLst>
          </p:cNvPr>
          <p:cNvSpPr>
            <a:spLocks noGrp="1"/>
          </p:cNvSpPr>
          <p:nvPr>
            <p:ph idx="1"/>
          </p:nvPr>
        </p:nvSpPr>
        <p:spPr>
          <a:xfrm>
            <a:off x="4287326" y="1233577"/>
            <a:ext cx="4382221" cy="5080959"/>
          </a:xfrm>
        </p:spPr>
        <p:txBody>
          <a:bodyPr/>
          <a:lstStyle/>
          <a:p>
            <a:r>
              <a:rPr lang="en-US" dirty="0"/>
              <a:t>With approximately 25% of all clubs and studios permanently closed, those still open have an excellent opportunity to attract those members with aggressive advertising. Consider a combination of TV to reach older audiences and direct mail to reach them and Millennials.</a:t>
            </a:r>
            <a:br>
              <a:rPr lang="en-US" dirty="0"/>
            </a:br>
            <a:endParaRPr lang="en-US" dirty="0"/>
          </a:p>
          <a:p>
            <a:r>
              <a:rPr lang="en-US" dirty="0"/>
              <a:t>As more people feel safer about joining and exercising at a health &amp; fitness club, a “Welcome Back” ad campaign with special first-time membership offers or other incentives is a good first step for a better 2022.</a:t>
            </a:r>
            <a:br>
              <a:rPr lang="en-US" dirty="0"/>
            </a:br>
            <a:endParaRPr lang="en-US" dirty="0"/>
          </a:p>
          <a:p>
            <a:r>
              <a:rPr lang="en-US" dirty="0"/>
              <a:t>With more companies seeking ways to retain employees and hire new workers, clubs may find it advantageous to promote themselves to local businesses and recommend memberships as a retention/hiring perk.</a:t>
            </a:r>
          </a:p>
        </p:txBody>
      </p:sp>
    </p:spTree>
    <p:extLst>
      <p:ext uri="{BB962C8B-B14F-4D97-AF65-F5344CB8AC3E}">
        <p14:creationId xmlns:p14="http://schemas.microsoft.com/office/powerpoint/2010/main" val="2961382776"/>
      </p:ext>
    </p:extLst>
  </p:cSld>
  <p:clrMapOvr>
    <a:masterClrMapping/>
  </p:clrMapOvr>
  <p:transition spd="slow" advTm="10000">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people sitting on a train&#10;&#10;Description automatically generated with low confidence">
            <a:extLst>
              <a:ext uri="{FF2B5EF4-FFF2-40B4-BE49-F238E27FC236}">
                <a16:creationId xmlns:a16="http://schemas.microsoft.com/office/drawing/2014/main" id="{59B2A7A5-75BD-4351-81D0-978303C321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232AE42D-C7ED-43FD-B621-B62438BAF931}"/>
              </a:ext>
            </a:extLst>
          </p:cNvPr>
          <p:cNvSpPr>
            <a:spLocks noGrp="1"/>
          </p:cNvSpPr>
          <p:nvPr>
            <p:ph type="title"/>
          </p:nvPr>
        </p:nvSpPr>
        <p:spPr/>
        <p:txBody>
          <a:bodyPr/>
          <a:lstStyle/>
          <a:p>
            <a:r>
              <a:rPr lang="en-US" dirty="0"/>
              <a:t>NEW MEDIA STRATEGIES</a:t>
            </a:r>
          </a:p>
        </p:txBody>
      </p:sp>
      <p:sp>
        <p:nvSpPr>
          <p:cNvPr id="3" name="Content Placeholder 2">
            <a:extLst>
              <a:ext uri="{FF2B5EF4-FFF2-40B4-BE49-F238E27FC236}">
                <a16:creationId xmlns:a16="http://schemas.microsoft.com/office/drawing/2014/main" id="{B401FD87-E2FB-4C58-B885-E9184EA4ED1C}"/>
              </a:ext>
            </a:extLst>
          </p:cNvPr>
          <p:cNvSpPr>
            <a:spLocks noGrp="1"/>
          </p:cNvSpPr>
          <p:nvPr>
            <p:ph idx="1"/>
          </p:nvPr>
        </p:nvSpPr>
        <p:spPr>
          <a:xfrm>
            <a:off x="4287327" y="1181819"/>
            <a:ext cx="4408100" cy="5132717"/>
          </a:xfrm>
        </p:spPr>
        <p:txBody>
          <a:bodyPr/>
          <a:lstStyle/>
          <a:p>
            <a:r>
              <a:rPr lang="en-US" dirty="0"/>
              <a:t>Ask people to share their unique, funny or family fitness and physical activities during the pandemic on social media and how those activities helped to alleviate boredom and stress, boost their physical and mental health.</a:t>
            </a:r>
            <a:br>
              <a:rPr lang="en-US" dirty="0"/>
            </a:br>
            <a:endParaRPr lang="en-US" dirty="0"/>
          </a:p>
          <a:p>
            <a:r>
              <a:rPr lang="en-US" dirty="0"/>
              <a:t>Data in the Profiler suggests men are more likely to return to fitness &amp; health clubs. Clubs may want to create a series of social media posts targeting men specifically with fitness tips, membership offers, announcements of new men’s programs, etc. </a:t>
            </a:r>
            <a:br>
              <a:rPr lang="en-US" dirty="0"/>
            </a:br>
            <a:endParaRPr lang="en-US" dirty="0"/>
          </a:p>
          <a:p>
            <a:r>
              <a:rPr lang="en-US" dirty="0"/>
              <a:t>Similarly, the Profiler also indicates people who are employed full- or part-time and working from home are audience niche with which clubs can engage through social media and promote a specially priced midday program.</a:t>
            </a:r>
          </a:p>
        </p:txBody>
      </p:sp>
    </p:spTree>
    <p:extLst>
      <p:ext uri="{BB962C8B-B14F-4D97-AF65-F5344CB8AC3E}">
        <p14:creationId xmlns:p14="http://schemas.microsoft.com/office/powerpoint/2010/main" val="2172438546"/>
      </p:ext>
    </p:extLst>
  </p:cSld>
  <p:clrMapOvr>
    <a:masterClrMapping/>
  </p:clrMapOvr>
  <p:transition spd="slow" advTm="10000">
    <p:wipe/>
  </p:transition>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1619</TotalTime>
  <Words>1123</Words>
  <Application>Microsoft Office PowerPoint</Application>
  <PresentationFormat>On-screen Show (4:3)</PresentationFormat>
  <Paragraphs>32</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Times New Roman</vt:lpstr>
      <vt:lpstr>Wingdings</vt:lpstr>
      <vt:lpstr>Office Theme</vt:lpstr>
      <vt:lpstr>PowerPoint Presentation</vt:lpstr>
      <vt:lpstr>SWEATING SURVIVAL</vt:lpstr>
      <vt:lpstr>THE WELLNESS MOVEMENT</vt:lpstr>
      <vt:lpstr>FITNESS CONSUMER INSIGHTS</vt:lpstr>
      <vt:lpstr>MORE FITNESS CONSUMER INSIGHTS</vt:lpstr>
      <vt:lpstr>HYBRID WORK BOOSTS EMPLOYEES’ FITNESS</vt:lpstr>
      <vt:lpstr>TECHNOLOGY: THE FITNESS PARTNER</vt:lpstr>
      <vt:lpstr>ADVERTISING STRATEGIES</vt:lpstr>
      <vt:lpstr>NEW MEDIA STRATEGIES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 massaro</dc:creator>
  <cp:lastModifiedBy>Shawn Whelan</cp:lastModifiedBy>
  <cp:revision>11</cp:revision>
  <dcterms:created xsi:type="dcterms:W3CDTF">2017-10-10T18:08:29Z</dcterms:created>
  <dcterms:modified xsi:type="dcterms:W3CDTF">2022-02-14T15:34:17Z</dcterms:modified>
</cp:coreProperties>
</file>