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7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99" d="100"/>
          <a:sy n="99" d="100"/>
        </p:scale>
        <p:origin x="5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40119695"/>
      </p:ext>
    </p:extLst>
  </p:cSld>
  <p:clrMapOvr>
    <a:masterClrMapping/>
  </p:clrMapOvr>
  <p:transition spd="slow" advTm="1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779219960"/>
      </p:ext>
    </p:extLst>
  </p:cSld>
  <p:clrMapOvr>
    <a:masterClrMapping/>
  </p:clrMapOvr>
  <p:transition spd="slow" advTm="10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063781609"/>
      </p:ext>
    </p:extLst>
  </p:cSld>
  <p:clrMapOvr>
    <a:masterClrMapping/>
  </p:clrMapOvr>
  <p:transition spd="slow" advTm="1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204701" y="1612670"/>
            <a:ext cx="4834025" cy="4178530"/>
          </a:xfrm>
        </p:spPr>
        <p:txBody>
          <a:bodyPr>
            <a:normAutofit/>
          </a:bodyPr>
          <a:lstStyle>
            <a:lvl1pPr>
              <a:defRPr sz="1200"/>
            </a:lvl1pPr>
            <a:lvl2pPr>
              <a:defRPr sz="1200"/>
            </a:lvl2pPr>
            <a:lvl3pPr>
              <a:defRPr sz="12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3333607"/>
      </p:ext>
    </p:extLst>
  </p:cSld>
  <p:clrMapOvr>
    <a:masterClrMapping/>
  </p:clrMapOvr>
  <p:transition spd="slow" advTm="1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168540931"/>
      </p:ext>
    </p:extLst>
  </p:cSld>
  <p:clrMapOvr>
    <a:masterClrMapping/>
  </p:clrMapOvr>
  <p:transition spd="slow" advTm="10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865534862"/>
      </p:ext>
    </p:extLst>
  </p:cSld>
  <p:clrMapOvr>
    <a:masterClrMapping/>
  </p:clrMapOvr>
  <p:transition spd="slow" advTm="10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53649537"/>
      </p:ext>
    </p:extLst>
  </p:cSld>
  <p:clrMapOvr>
    <a:masterClrMapping/>
  </p:clrMapOvr>
  <p:transition spd="slow" advTm="10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03239708"/>
      </p:ext>
    </p:extLst>
  </p:cSld>
  <p:clrMapOvr>
    <a:masterClrMapping/>
  </p:clrMapOvr>
  <p:transition spd="slow" advTm="10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1869500579"/>
      </p:ext>
    </p:extLst>
  </p:cSld>
  <p:clrMapOvr>
    <a:masterClrMapping/>
  </p:clrMapOvr>
  <p:transition spd="slow" advTm="10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512855538"/>
      </p:ext>
    </p:extLst>
  </p:cSld>
  <p:clrMapOvr>
    <a:masterClrMapping/>
  </p:clrMapOvr>
  <p:transition spd="slow" advTm="10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3/2/2022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190562053"/>
      </p:ext>
    </p:extLst>
  </p:cSld>
  <p:clrMapOvr>
    <a:masterClrMapping/>
  </p:clrMapOvr>
  <p:transition spd="slow" advTm="10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2A3FD605-2865-4DA4-B248-A08186BB282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04701" y="207184"/>
            <a:ext cx="48340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4702" y="1612670"/>
            <a:ext cx="4834024" cy="4149955"/>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1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47"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750"/>
                            </p:stCondLst>
                            <p:childTnLst>
                              <p:par>
                                <p:cTn id="16" presetID="47"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47"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47"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750"/>
                            </p:stCondLst>
                            <p:childTnLst>
                              <p:par>
                                <p:cTn id="34" presetID="47"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l" defTabSz="914400" rtl="0" eaLnBrk="1" latinLnBrk="0" hangingPunct="1">
        <a:lnSpc>
          <a:spcPct val="90000"/>
        </a:lnSpc>
        <a:spcBef>
          <a:spcPct val="0"/>
        </a:spcBef>
        <a:buNone/>
        <a:defRPr sz="2400" b="1" kern="1200">
          <a:solidFill>
            <a:srgbClr val="5C786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SzPct val="125000"/>
        <a:buFont typeface="Wingdings" panose="05000000000000000000" pitchFamily="2" charset="2"/>
        <a:buChar char="§"/>
        <a:defRPr sz="1200" kern="1200">
          <a:solidFill>
            <a:srgbClr val="5C786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rgbClr val="5C786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rgbClr val="5C786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rgbClr val="5C786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rgbClr val="5C78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 website&#10;&#10;Description automatically generated">
            <a:extLst>
              <a:ext uri="{FF2B5EF4-FFF2-40B4-BE49-F238E27FC236}">
                <a16:creationId xmlns:a16="http://schemas.microsoft.com/office/drawing/2014/main" id="{66D78498-5D76-4058-9763-E517D7D2C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7102582"/>
      </p:ext>
    </p:extLst>
  </p:cSld>
  <p:clrMapOvr>
    <a:masterClrMapping/>
  </p:clrMapOvr>
  <p:transition spd="slow" advTm="10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C908-98BD-4561-820C-7532451B34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2E0BF0-ED06-4C84-A8CB-3F0269933B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0195087"/>
      </p:ext>
    </p:extLst>
  </p:cSld>
  <p:clrMapOvr>
    <a:masterClrMapping/>
  </p:clrMapOvr>
  <p:transition spd="slow" advTm="100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posing for a photo&#10;&#10;Description automatically generated with medium confidence">
            <a:extLst>
              <a:ext uri="{FF2B5EF4-FFF2-40B4-BE49-F238E27FC236}">
                <a16:creationId xmlns:a16="http://schemas.microsoft.com/office/drawing/2014/main" id="{C4E23DC4-29D6-4367-988B-A0F3B259B8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B44147B-69B2-40A3-B5FF-C9BE12F23E3F}"/>
              </a:ext>
            </a:extLst>
          </p:cNvPr>
          <p:cNvSpPr>
            <a:spLocks noGrp="1"/>
          </p:cNvSpPr>
          <p:nvPr>
            <p:ph type="title"/>
          </p:nvPr>
        </p:nvSpPr>
        <p:spPr>
          <a:xfrm>
            <a:off x="204702" y="207184"/>
            <a:ext cx="4097792" cy="1325563"/>
          </a:xfrm>
        </p:spPr>
        <p:txBody>
          <a:bodyPr/>
          <a:lstStyle/>
          <a:p>
            <a:r>
              <a:rPr lang="en-US" dirty="0"/>
              <a:t>Real Estate and Remodeling Trends</a:t>
            </a:r>
          </a:p>
        </p:txBody>
      </p:sp>
      <p:sp>
        <p:nvSpPr>
          <p:cNvPr id="3" name="Content Placeholder 2">
            <a:extLst>
              <a:ext uri="{FF2B5EF4-FFF2-40B4-BE49-F238E27FC236}">
                <a16:creationId xmlns:a16="http://schemas.microsoft.com/office/drawing/2014/main" id="{CAE8EBB2-4863-4DDB-AE34-3525AC3FA120}"/>
              </a:ext>
            </a:extLst>
          </p:cNvPr>
          <p:cNvSpPr>
            <a:spLocks noGrp="1"/>
          </p:cNvSpPr>
          <p:nvPr>
            <p:ph idx="1"/>
          </p:nvPr>
        </p:nvSpPr>
        <p:spPr/>
        <p:txBody>
          <a:bodyPr/>
          <a:lstStyle/>
          <a:p>
            <a:r>
              <a:rPr lang="en-US" dirty="0"/>
              <a:t>Real estate and remodeling are the primary drivers of the kitchens and baths market. The real estate market continues to face tight inventory and the torrid pace of remodeling spending is forecast to moderate somewhat during 2022.</a:t>
            </a:r>
            <a:br>
              <a:rPr lang="en-US" dirty="0"/>
            </a:br>
            <a:endParaRPr lang="en-US" dirty="0"/>
          </a:p>
          <a:p>
            <a:r>
              <a:rPr lang="en-US" dirty="0"/>
              <a:t>Despite 16.5% fewer existing homes during January 2022 compared to January 2021, sales increased 6.7% from December 2021. Most of the available homes are priced at more than $500K, which are the homebuyers more likely to afford kitchen and bath renovations.</a:t>
            </a:r>
            <a:br>
              <a:rPr lang="en-US" dirty="0"/>
            </a:br>
            <a:endParaRPr lang="en-US" dirty="0"/>
          </a:p>
          <a:p>
            <a:r>
              <a:rPr lang="en-US" dirty="0"/>
              <a:t>January 2022 single-family housing starts increased 0.8% YOY; however, housing completions decreased 6.2% YOY and new, single-family home sales decreased 19.3% YOY.</a:t>
            </a:r>
          </a:p>
        </p:txBody>
      </p:sp>
    </p:spTree>
    <p:extLst>
      <p:ext uri="{BB962C8B-B14F-4D97-AF65-F5344CB8AC3E}">
        <p14:creationId xmlns:p14="http://schemas.microsoft.com/office/powerpoint/2010/main" val="4105891933"/>
      </p:ext>
    </p:extLst>
  </p:cSld>
  <p:clrMapOvr>
    <a:masterClrMapping/>
  </p:clrMapOvr>
  <p:transition spd="slow" advTm="10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10;&#10;Description automatically generated">
            <a:extLst>
              <a:ext uri="{FF2B5EF4-FFF2-40B4-BE49-F238E27FC236}">
                <a16:creationId xmlns:a16="http://schemas.microsoft.com/office/drawing/2014/main" id="{FD9B909B-C7C2-4F0D-8CE2-9255628897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DDF2FD4-C999-4DF8-9DA9-DC4F0371FF70}"/>
              </a:ext>
            </a:extLst>
          </p:cNvPr>
          <p:cNvSpPr>
            <a:spLocks noGrp="1"/>
          </p:cNvSpPr>
          <p:nvPr>
            <p:ph type="title"/>
          </p:nvPr>
        </p:nvSpPr>
        <p:spPr/>
        <p:txBody>
          <a:bodyPr/>
          <a:lstStyle/>
          <a:p>
            <a:r>
              <a:rPr lang="en-US" dirty="0"/>
              <a:t>Kitchen/Bath Dealers and Designers’ Business Moderates</a:t>
            </a:r>
          </a:p>
        </p:txBody>
      </p:sp>
      <p:sp>
        <p:nvSpPr>
          <p:cNvPr id="3" name="Content Placeholder 2">
            <a:extLst>
              <a:ext uri="{FF2B5EF4-FFF2-40B4-BE49-F238E27FC236}">
                <a16:creationId xmlns:a16="http://schemas.microsoft.com/office/drawing/2014/main" id="{B714098D-15E7-41D2-9DEF-3ED4AF0195D2}"/>
              </a:ext>
            </a:extLst>
          </p:cNvPr>
          <p:cNvSpPr>
            <a:spLocks noGrp="1"/>
          </p:cNvSpPr>
          <p:nvPr>
            <p:ph idx="1"/>
          </p:nvPr>
        </p:nvSpPr>
        <p:spPr/>
        <p:txBody>
          <a:bodyPr/>
          <a:lstStyle/>
          <a:p>
            <a:r>
              <a:rPr lang="en-US" dirty="0"/>
              <a:t>The Kitchen &amp; Bath Design News December 2021 survey of dealers and designers found they are facing many of the same challenges as other businesses, including supply-chain issues, inflated product costs and difficulty finding workers.</a:t>
            </a:r>
            <a:br>
              <a:rPr lang="en-US" dirty="0"/>
            </a:br>
            <a:endParaRPr lang="en-US" dirty="0"/>
          </a:p>
          <a:p>
            <a:r>
              <a:rPr lang="en-US" dirty="0"/>
              <a:t>After an 18.0% increase in 2021 revenues, dealers and designers estimate a 9% increase for 2022, still a very positive trend. More than half (55%) expect their 2022 revenues to increase compared to 2021, but fewer (34%) anticipate a profit margin increase.</a:t>
            </a:r>
            <a:br>
              <a:rPr lang="en-US" dirty="0"/>
            </a:br>
            <a:endParaRPr lang="en-US" dirty="0"/>
          </a:p>
          <a:p>
            <a:r>
              <a:rPr lang="en-US" dirty="0"/>
              <a:t>Dealers and designers were experiencing substantial increases in sales leads and project requests, with 32% stating “much higher” and 34% stating “somewhat higher.”</a:t>
            </a:r>
          </a:p>
        </p:txBody>
      </p:sp>
    </p:spTree>
    <p:extLst>
      <p:ext uri="{BB962C8B-B14F-4D97-AF65-F5344CB8AC3E}">
        <p14:creationId xmlns:p14="http://schemas.microsoft.com/office/powerpoint/2010/main" val="692994861"/>
      </p:ext>
    </p:extLst>
  </p:cSld>
  <p:clrMapOvr>
    <a:masterClrMapping/>
  </p:clrMapOvr>
  <p:transition spd="slow" advTm="10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athroom with a tub and sink&#10;&#10;Description automatically generated with medium confidence">
            <a:extLst>
              <a:ext uri="{FF2B5EF4-FFF2-40B4-BE49-F238E27FC236}">
                <a16:creationId xmlns:a16="http://schemas.microsoft.com/office/drawing/2014/main" id="{0FB9D8B0-EBF0-45F9-9976-4AEAC6763F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F3DDBEE-065C-4716-889D-3BE7AB6861FF}"/>
              </a:ext>
            </a:extLst>
          </p:cNvPr>
          <p:cNvSpPr>
            <a:spLocks noGrp="1"/>
          </p:cNvSpPr>
          <p:nvPr>
            <p:ph type="title"/>
          </p:nvPr>
        </p:nvSpPr>
        <p:spPr>
          <a:xfrm>
            <a:off x="204702" y="207184"/>
            <a:ext cx="4040040" cy="1544614"/>
          </a:xfrm>
        </p:spPr>
        <p:txBody>
          <a:bodyPr/>
          <a:lstStyle/>
          <a:p>
            <a:r>
              <a:rPr lang="en-US" dirty="0"/>
              <a:t>Factors Boosting Bathroom Renovations</a:t>
            </a:r>
          </a:p>
        </p:txBody>
      </p:sp>
      <p:sp>
        <p:nvSpPr>
          <p:cNvPr id="3" name="Content Placeholder 2">
            <a:extLst>
              <a:ext uri="{FF2B5EF4-FFF2-40B4-BE49-F238E27FC236}">
                <a16:creationId xmlns:a16="http://schemas.microsoft.com/office/drawing/2014/main" id="{20D96B1A-7CDC-4856-B5E4-8298BB881241}"/>
              </a:ext>
            </a:extLst>
          </p:cNvPr>
          <p:cNvSpPr>
            <a:spLocks noGrp="1"/>
          </p:cNvSpPr>
          <p:nvPr>
            <p:ph idx="1"/>
          </p:nvPr>
        </p:nvSpPr>
        <p:spPr>
          <a:xfrm>
            <a:off x="204702" y="1612670"/>
            <a:ext cx="4636806" cy="4178530"/>
          </a:xfrm>
        </p:spPr>
        <p:txBody>
          <a:bodyPr/>
          <a:lstStyle/>
          <a:p>
            <a:r>
              <a:rPr lang="en-US" dirty="0"/>
              <a:t>A recent Zillow homeowner survey found a renovated bathroom would be the first 2022 project a majority of homeowners would consider. Because people find themselves at home more, these consumers said they were willing to pay for spa-like bathroom features.</a:t>
            </a:r>
            <a:br>
              <a:rPr lang="en-US" dirty="0"/>
            </a:br>
            <a:endParaRPr lang="en-US" dirty="0"/>
          </a:p>
          <a:p>
            <a:r>
              <a:rPr lang="en-US" dirty="0"/>
              <a:t>Approximately 25% of surveyed consumers for the 2021 US Houzz Bathroom Trends Study said the purchase of a new home triggers a bathroom renovation. Another trigger for 54% of homeowners was a family member’s special need, with aging first at 27%.</a:t>
            </a:r>
            <a:br>
              <a:rPr lang="en-US" dirty="0"/>
            </a:br>
            <a:endParaRPr lang="en-US" dirty="0"/>
          </a:p>
          <a:p>
            <a:r>
              <a:rPr lang="en-US" dirty="0"/>
              <a:t>The Houzz study also discovered an old and outdated bathroom was homeowners’ #1 pet peeve at 69%, which is why so many new homeowners are planning a renovated bathroom during 2022 and to make it functional for the family member with a special need.</a:t>
            </a:r>
          </a:p>
        </p:txBody>
      </p:sp>
    </p:spTree>
    <p:extLst>
      <p:ext uri="{BB962C8B-B14F-4D97-AF65-F5344CB8AC3E}">
        <p14:creationId xmlns:p14="http://schemas.microsoft.com/office/powerpoint/2010/main" val="1094335330"/>
      </p:ext>
    </p:extLst>
  </p:cSld>
  <p:clrMapOvr>
    <a:masterClrMapping/>
  </p:clrMapOvr>
  <p:transition spd="slow" advTm="10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athroom with a tub and sink&#10;&#10;Description automatically generated with low confidence">
            <a:extLst>
              <a:ext uri="{FF2B5EF4-FFF2-40B4-BE49-F238E27FC236}">
                <a16:creationId xmlns:a16="http://schemas.microsoft.com/office/drawing/2014/main" id="{9B712657-8CD0-4AA2-88BB-BF5129005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75BD3E8E-EC1E-46B2-A181-BD198229A2C5}"/>
              </a:ext>
            </a:extLst>
          </p:cNvPr>
          <p:cNvSpPr>
            <a:spLocks noGrp="1"/>
          </p:cNvSpPr>
          <p:nvPr>
            <p:ph type="title"/>
          </p:nvPr>
        </p:nvSpPr>
        <p:spPr>
          <a:xfrm>
            <a:off x="204701" y="207184"/>
            <a:ext cx="3760907" cy="1881498"/>
          </a:xfrm>
        </p:spPr>
        <p:txBody>
          <a:bodyPr/>
          <a:lstStyle/>
          <a:p>
            <a:r>
              <a:rPr lang="en-US" dirty="0"/>
              <a:t>Popular Bathroom Styles and Features</a:t>
            </a:r>
          </a:p>
        </p:txBody>
      </p:sp>
      <p:sp>
        <p:nvSpPr>
          <p:cNvPr id="3" name="Content Placeholder 2">
            <a:extLst>
              <a:ext uri="{FF2B5EF4-FFF2-40B4-BE49-F238E27FC236}">
                <a16:creationId xmlns:a16="http://schemas.microsoft.com/office/drawing/2014/main" id="{A117F558-81CA-471C-B71D-F36A09B6E2C4}"/>
              </a:ext>
            </a:extLst>
          </p:cNvPr>
          <p:cNvSpPr>
            <a:spLocks noGrp="1"/>
          </p:cNvSpPr>
          <p:nvPr>
            <p:ph idx="1"/>
          </p:nvPr>
        </p:nvSpPr>
        <p:spPr/>
        <p:txBody>
          <a:bodyPr/>
          <a:lstStyle/>
          <a:p>
            <a:r>
              <a:rPr lang="en-US" dirty="0"/>
              <a:t>The Houzz study revealed 88% of surveyed consumers said they changed the style of a bathroom for renovation. For 2021, the transitional style increased the most from 18% to 21% while the modern style was still the choice of 20% of homeowners.</a:t>
            </a:r>
            <a:br>
              <a:rPr lang="en-US" dirty="0"/>
            </a:br>
            <a:endParaRPr lang="en-US" dirty="0"/>
          </a:p>
          <a:p>
            <a:r>
              <a:rPr lang="en-US" dirty="0"/>
              <a:t>Because so many homeowners want a spa-like experience in their bathroom, almost a third (32%) add greenery to their bathrooms. “Aesthetically pleasing” at 88% and “calming environment” at 64% were the top two reasons.</a:t>
            </a:r>
            <a:br>
              <a:rPr lang="en-US" dirty="0"/>
            </a:br>
            <a:endParaRPr lang="en-US" dirty="0"/>
          </a:p>
          <a:p>
            <a:r>
              <a:rPr lang="en-US" dirty="0"/>
              <a:t>White remains the favorite color when renovating a bathroom for four major elements: vanity at 32%, countertops at 58%, shower walls at 46% and non-shower walls at 34%.</a:t>
            </a:r>
          </a:p>
        </p:txBody>
      </p:sp>
    </p:spTree>
    <p:extLst>
      <p:ext uri="{BB962C8B-B14F-4D97-AF65-F5344CB8AC3E}">
        <p14:creationId xmlns:p14="http://schemas.microsoft.com/office/powerpoint/2010/main" val="4142226275"/>
      </p:ext>
    </p:extLst>
  </p:cSld>
  <p:clrMapOvr>
    <a:masterClrMapping/>
  </p:clrMapOvr>
  <p:transition spd="slow" advTm="10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room&#10;&#10;Description automatically generated with low confidence">
            <a:extLst>
              <a:ext uri="{FF2B5EF4-FFF2-40B4-BE49-F238E27FC236}">
                <a16:creationId xmlns:a16="http://schemas.microsoft.com/office/drawing/2014/main" id="{3413B5F1-003F-4220-9DF8-42B3508D8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B11B944-9D42-412B-91A4-227B1FF748E4}"/>
              </a:ext>
            </a:extLst>
          </p:cNvPr>
          <p:cNvSpPr>
            <a:spLocks noGrp="1"/>
          </p:cNvSpPr>
          <p:nvPr>
            <p:ph type="title"/>
          </p:nvPr>
        </p:nvSpPr>
        <p:spPr>
          <a:xfrm>
            <a:off x="204701" y="207184"/>
            <a:ext cx="4059291" cy="1698618"/>
          </a:xfrm>
        </p:spPr>
        <p:txBody>
          <a:bodyPr/>
          <a:lstStyle/>
          <a:p>
            <a:r>
              <a:rPr lang="en-US" dirty="0"/>
              <a:t>Evolving Homelife Focuses on Kitchen</a:t>
            </a:r>
          </a:p>
        </p:txBody>
      </p:sp>
      <p:sp>
        <p:nvSpPr>
          <p:cNvPr id="3" name="Content Placeholder 2">
            <a:extLst>
              <a:ext uri="{FF2B5EF4-FFF2-40B4-BE49-F238E27FC236}">
                <a16:creationId xmlns:a16="http://schemas.microsoft.com/office/drawing/2014/main" id="{B3244E46-0B0F-4B04-9EC2-88890ACB6DE4}"/>
              </a:ext>
            </a:extLst>
          </p:cNvPr>
          <p:cNvSpPr>
            <a:spLocks noGrp="1"/>
          </p:cNvSpPr>
          <p:nvPr>
            <p:ph idx="1"/>
          </p:nvPr>
        </p:nvSpPr>
        <p:spPr>
          <a:xfrm>
            <a:off x="204701" y="1612670"/>
            <a:ext cx="4607931" cy="4178530"/>
          </a:xfrm>
        </p:spPr>
        <p:txBody>
          <a:bodyPr/>
          <a:lstStyle/>
          <a:p>
            <a:r>
              <a:rPr lang="en-US" dirty="0"/>
              <a:t>The kitchen trend of becoming more than the place for cooking and eating meals started before the pandemic, but it expanded the kitchen’s use. The 2022 US Houzz Kitchen Trend Study found 52% of renovating homeowners said their kitchen is an entertainment center. </a:t>
            </a:r>
            <a:br>
              <a:rPr lang="en-US" dirty="0"/>
            </a:br>
            <a:endParaRPr lang="en-US" dirty="0"/>
          </a:p>
          <a:p>
            <a:r>
              <a:rPr lang="en-US" dirty="0"/>
              <a:t>Homeowners were willing to pay the costs of a renovated kitchen during 2021. A major remodel during mid-2021 averaged $40,000, a 14% YOY increase, and the median price of a minor remodel was $10,000, a 25% YOY increase.</a:t>
            </a:r>
            <a:br>
              <a:rPr lang="en-US" dirty="0"/>
            </a:br>
            <a:endParaRPr lang="en-US" dirty="0"/>
          </a:p>
          <a:p>
            <a:r>
              <a:rPr lang="en-US" dirty="0"/>
              <a:t>The trend of the kitchen becoming a multi-use room is also reflected in the decreasing percentage of surveyed homeowners whose renovated kitchens were open to interiors, from 46% in the 2020 survey to 43% in the 2021 survey to 38% in the 2022 survey.</a:t>
            </a:r>
          </a:p>
        </p:txBody>
      </p:sp>
    </p:spTree>
    <p:extLst>
      <p:ext uri="{BB962C8B-B14F-4D97-AF65-F5344CB8AC3E}">
        <p14:creationId xmlns:p14="http://schemas.microsoft.com/office/powerpoint/2010/main" val="2053485548"/>
      </p:ext>
    </p:extLst>
  </p:cSld>
  <p:clrMapOvr>
    <a:masterClrMapping/>
  </p:clrMapOvr>
  <p:transition spd="slow" advTm="10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indoor, kitchen appliance&#10;&#10;Description automatically generated">
            <a:extLst>
              <a:ext uri="{FF2B5EF4-FFF2-40B4-BE49-F238E27FC236}">
                <a16:creationId xmlns:a16="http://schemas.microsoft.com/office/drawing/2014/main" id="{9EF8AF2C-2B57-471F-A719-DBE5F3FD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36EFBD7-B643-4BFF-B033-BC35A288860B}"/>
              </a:ext>
            </a:extLst>
          </p:cNvPr>
          <p:cNvSpPr>
            <a:spLocks noGrp="1"/>
          </p:cNvSpPr>
          <p:nvPr>
            <p:ph type="title"/>
          </p:nvPr>
        </p:nvSpPr>
        <p:spPr>
          <a:xfrm>
            <a:off x="204702" y="207184"/>
            <a:ext cx="3462524" cy="1891123"/>
          </a:xfrm>
        </p:spPr>
        <p:txBody>
          <a:bodyPr/>
          <a:lstStyle/>
          <a:p>
            <a:r>
              <a:rPr lang="en-US" dirty="0"/>
              <a:t>Popular Kitchen Styles and Features</a:t>
            </a:r>
          </a:p>
        </p:txBody>
      </p:sp>
      <p:sp>
        <p:nvSpPr>
          <p:cNvPr id="3" name="Content Placeholder 2">
            <a:extLst>
              <a:ext uri="{FF2B5EF4-FFF2-40B4-BE49-F238E27FC236}">
                <a16:creationId xmlns:a16="http://schemas.microsoft.com/office/drawing/2014/main" id="{D28E26A4-54F2-49EB-808B-4100E58DD561}"/>
              </a:ext>
            </a:extLst>
          </p:cNvPr>
          <p:cNvSpPr>
            <a:spLocks noGrp="1"/>
          </p:cNvSpPr>
          <p:nvPr>
            <p:ph idx="1"/>
          </p:nvPr>
        </p:nvSpPr>
        <p:spPr/>
        <p:txBody>
          <a:bodyPr/>
          <a:lstStyle/>
          <a:p>
            <a:r>
              <a:rPr lang="en-US" dirty="0"/>
              <a:t>White continued to be the most popular color for kitchen cabinets among 41% of consumers surveyed for the Houzz Kitchen Trend Study. White was also the first choice for countertops at 39%, a six-percentage-point increase from the 2021 study.</a:t>
            </a:r>
            <a:br>
              <a:rPr lang="en-US" dirty="0"/>
            </a:br>
            <a:endParaRPr lang="en-US" dirty="0"/>
          </a:p>
          <a:p>
            <a:r>
              <a:rPr lang="en-US" dirty="0"/>
              <a:t>Most surveyed consumers prefer an engineered quartz countertop at 42%. Granite is still second at 24%, but four-percentage points less than the 2021 study. 35% of homeowners chose a butcher block upgraded island countertop to contrast with the other countertops.</a:t>
            </a:r>
            <a:br>
              <a:rPr lang="en-US" dirty="0"/>
            </a:br>
            <a:endParaRPr lang="en-US" dirty="0"/>
          </a:p>
          <a:p>
            <a:r>
              <a:rPr lang="en-US" dirty="0"/>
              <a:t>When homeowners renovated their kitchen, 50% said they were adding bar stools as the top furnishing/décor, with wall art/décor second at 48%, window coverings third at 39%, a dining table fourth at 29% and plants/greenery fifth at 27%.</a:t>
            </a:r>
          </a:p>
        </p:txBody>
      </p:sp>
    </p:spTree>
    <p:extLst>
      <p:ext uri="{BB962C8B-B14F-4D97-AF65-F5344CB8AC3E}">
        <p14:creationId xmlns:p14="http://schemas.microsoft.com/office/powerpoint/2010/main" val="1542052700"/>
      </p:ext>
    </p:extLst>
  </p:cSld>
  <p:clrMapOvr>
    <a:masterClrMapping/>
  </p:clrMapOvr>
  <p:transition spd="slow" advTm="10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wo people looking at a phone&#10;&#10;Description automatically generated with low confidence">
            <a:extLst>
              <a:ext uri="{FF2B5EF4-FFF2-40B4-BE49-F238E27FC236}">
                <a16:creationId xmlns:a16="http://schemas.microsoft.com/office/drawing/2014/main" id="{A942D659-4D19-456E-BF46-72BFDE306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4C3D887-D1E5-4C40-8B66-ACD041DFDEBB}"/>
              </a:ext>
            </a:extLst>
          </p:cNvPr>
          <p:cNvSpPr>
            <a:spLocks noGrp="1"/>
          </p:cNvSpPr>
          <p:nvPr>
            <p:ph type="title"/>
          </p:nvPr>
        </p:nvSpPr>
        <p:spPr/>
        <p:txBody>
          <a:bodyPr/>
          <a:lstStyle/>
          <a:p>
            <a:r>
              <a:rPr lang="en-US" dirty="0"/>
              <a:t>Advertising Strategies</a:t>
            </a:r>
          </a:p>
        </p:txBody>
      </p:sp>
      <p:sp>
        <p:nvSpPr>
          <p:cNvPr id="3" name="Content Placeholder 2">
            <a:extLst>
              <a:ext uri="{FF2B5EF4-FFF2-40B4-BE49-F238E27FC236}">
                <a16:creationId xmlns:a16="http://schemas.microsoft.com/office/drawing/2014/main" id="{89210E8D-DB19-44F4-A480-09C2CCA55462}"/>
              </a:ext>
            </a:extLst>
          </p:cNvPr>
          <p:cNvSpPr>
            <a:spLocks noGrp="1"/>
          </p:cNvSpPr>
          <p:nvPr>
            <p:ph idx="1"/>
          </p:nvPr>
        </p:nvSpPr>
        <p:spPr>
          <a:xfrm>
            <a:off x="204701" y="1612670"/>
            <a:ext cx="4598305" cy="4178530"/>
          </a:xfrm>
        </p:spPr>
        <p:txBody>
          <a:bodyPr/>
          <a:lstStyle/>
          <a:p>
            <a:r>
              <a:rPr lang="en-US" dirty="0"/>
              <a:t>With the popularity of AVOD and the increasing implementation of NextGen TV in many markets, kitchen and bath dealers/designers can use these channels effectively to reach Millennials and pair TV with direct mail which is popular with Millennials.</a:t>
            </a:r>
            <a:br>
              <a:rPr lang="en-US" dirty="0"/>
            </a:br>
            <a:endParaRPr lang="en-US" dirty="0"/>
          </a:p>
          <a:p>
            <a:r>
              <a:rPr lang="en-US" dirty="0"/>
              <a:t>Linear TV is the most-effective ad medium to reach older adults as many more are “aging in place.” Offer a free assessment of any special needs they may require in the kitchen and bath and offer a discount for these renovations.</a:t>
            </a:r>
            <a:br>
              <a:rPr lang="en-US" dirty="0"/>
            </a:br>
            <a:endParaRPr lang="en-US" dirty="0"/>
          </a:p>
          <a:p>
            <a:r>
              <a:rPr lang="en-US" dirty="0"/>
              <a:t>Dealers and designers may benefit from advertising an upbeat “We’re Living Again” weekend promotion during the early spring, with several featured bundles of kitchen and bath products and in-store seminars from local contractors.</a:t>
            </a:r>
          </a:p>
        </p:txBody>
      </p:sp>
    </p:spTree>
    <p:extLst>
      <p:ext uri="{BB962C8B-B14F-4D97-AF65-F5344CB8AC3E}">
        <p14:creationId xmlns:p14="http://schemas.microsoft.com/office/powerpoint/2010/main" val="2961382776"/>
      </p:ext>
    </p:extLst>
  </p:cSld>
  <p:clrMapOvr>
    <a:masterClrMapping/>
  </p:clrMapOvr>
  <p:transition spd="slow" advTm="10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A2786830-B1A1-4AEA-8122-19D405618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32AE42D-C7ED-43FD-B621-B62438BAF931}"/>
              </a:ext>
            </a:extLst>
          </p:cNvPr>
          <p:cNvSpPr>
            <a:spLocks noGrp="1"/>
          </p:cNvSpPr>
          <p:nvPr>
            <p:ph type="title"/>
          </p:nvPr>
        </p:nvSpPr>
        <p:spPr/>
        <p:txBody>
          <a:bodyPr/>
          <a:lstStyle/>
          <a:p>
            <a:r>
              <a:rPr lang="en-US" dirty="0"/>
              <a:t>New Media Strategies</a:t>
            </a:r>
          </a:p>
        </p:txBody>
      </p:sp>
      <p:sp>
        <p:nvSpPr>
          <p:cNvPr id="3" name="Content Placeholder 2">
            <a:extLst>
              <a:ext uri="{FF2B5EF4-FFF2-40B4-BE49-F238E27FC236}">
                <a16:creationId xmlns:a16="http://schemas.microsoft.com/office/drawing/2014/main" id="{B401FD87-E2FB-4C58-B885-E9184EA4ED1C}"/>
              </a:ext>
            </a:extLst>
          </p:cNvPr>
          <p:cNvSpPr>
            <a:spLocks noGrp="1"/>
          </p:cNvSpPr>
          <p:nvPr>
            <p:ph idx="1"/>
          </p:nvPr>
        </p:nvSpPr>
        <p:spPr>
          <a:xfrm>
            <a:off x="204701" y="1612670"/>
            <a:ext cx="4761935" cy="4178530"/>
          </a:xfrm>
        </p:spPr>
        <p:txBody>
          <a:bodyPr/>
          <a:lstStyle/>
          <a:p>
            <a:r>
              <a:rPr lang="en-US" dirty="0"/>
              <a:t>Consumers want kitchen and bath renovation ideas, which provides local dealers/designers to partner with a local influencer to share ideas based on local tastes, culture, etc. with short videos posted to social media. </a:t>
            </a:r>
            <a:br>
              <a:rPr lang="en-US" dirty="0"/>
            </a:br>
            <a:endParaRPr lang="en-US" dirty="0"/>
          </a:p>
          <a:p>
            <a:r>
              <a:rPr lang="en-US" dirty="0"/>
              <a:t>Use social media to conduct one or more polls/surveys and ask visitors to share their most-desired kitchen or bathroom upgrades they are planning for 2022. Promote a drawing from all participants and award a discount to the winner. </a:t>
            </a:r>
            <a:br>
              <a:rPr lang="en-US" dirty="0"/>
            </a:br>
            <a:endParaRPr lang="en-US" dirty="0"/>
          </a:p>
          <a:p>
            <a:r>
              <a:rPr lang="en-US" dirty="0"/>
              <a:t>Use the table at the bottom of page 3 of the Profiler to create separate, short videos as social media posts to show the latest tech features available for the kitchen and how they can benefit the homeowner as kitchens become even more a center of home activities.</a:t>
            </a:r>
          </a:p>
        </p:txBody>
      </p:sp>
    </p:spTree>
    <p:extLst>
      <p:ext uri="{BB962C8B-B14F-4D97-AF65-F5344CB8AC3E}">
        <p14:creationId xmlns:p14="http://schemas.microsoft.com/office/powerpoint/2010/main" val="2172438546"/>
      </p:ext>
    </p:extLst>
  </p:cSld>
  <p:clrMapOvr>
    <a:masterClrMapping/>
  </p:clrMapOvr>
  <p:transition spd="slow" advTm="10000">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1092</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Real Estate and Remodeling Trends</vt:lpstr>
      <vt:lpstr>Kitchen/Bath Dealers and Designers’ Business Moderates</vt:lpstr>
      <vt:lpstr>Factors Boosting Bathroom Renovations</vt:lpstr>
      <vt:lpstr>Popular Bathroom Styles and Features</vt:lpstr>
      <vt:lpstr>Evolving Homelife Focuses on Kitchen</vt:lpstr>
      <vt:lpstr>Popular Kitchen Styles and Features</vt:lpstr>
      <vt:lpstr>Advertising Strategies</vt:lpstr>
      <vt:lpstr>New Media Strategies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massaro</dc:creator>
  <cp:lastModifiedBy>Shawn Whelan</cp:lastModifiedBy>
  <cp:revision>10</cp:revision>
  <dcterms:created xsi:type="dcterms:W3CDTF">2017-10-10T18:08:29Z</dcterms:created>
  <dcterms:modified xsi:type="dcterms:W3CDTF">2022-03-02T19:13:39Z</dcterms:modified>
</cp:coreProperties>
</file>