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1" autoAdjust="0"/>
    <p:restoredTop sz="94660"/>
  </p:normalViewPr>
  <p:slideViewPr>
    <p:cSldViewPr snapToGrid="0">
      <p:cViewPr varScale="1">
        <p:scale>
          <a:sx n="99" d="100"/>
          <a:sy n="99" d="100"/>
        </p:scale>
        <p:origin x="59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40119695"/>
      </p:ext>
    </p:extLst>
  </p:cSld>
  <p:clrMapOvr>
    <a:masterClrMapping/>
  </p:clrMapOvr>
  <p:transition spd="slow" advTm="10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3/8/2022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779219960"/>
      </p:ext>
    </p:extLst>
  </p:cSld>
  <p:clrMapOvr>
    <a:masterClrMapping/>
  </p:clrMapOvr>
  <p:transition spd="slow" advTm="10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3/8/2022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3063781609"/>
      </p:ext>
    </p:extLst>
  </p:cSld>
  <p:clrMapOvr>
    <a:masterClrMapping/>
  </p:clrMapOvr>
  <p:transition spd="slow" advTm="10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a:xfrm>
            <a:off x="204701" y="1612670"/>
            <a:ext cx="4700675" cy="3978505"/>
          </a:xfrm>
        </p:spPr>
        <p:txBody>
          <a:bodyPr>
            <a:normAutofit/>
          </a:bodyPr>
          <a:lstStyle>
            <a:lvl1pPr>
              <a:defRPr sz="1200"/>
            </a:lvl1pPr>
            <a:lvl2pPr>
              <a:defRPr sz="1200"/>
            </a:lvl2pPr>
            <a:lvl3pPr>
              <a:defRPr sz="12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3333607"/>
      </p:ext>
    </p:extLst>
  </p:cSld>
  <p:clrMapOvr>
    <a:masterClrMapping/>
  </p:clrMapOvr>
  <p:transition spd="slow" advTm="10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3/8/2022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2168540931"/>
      </p:ext>
    </p:extLst>
  </p:cSld>
  <p:clrMapOvr>
    <a:masterClrMapping/>
  </p:clrMapOvr>
  <p:transition spd="slow" advTm="10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3/8/2022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3865534862"/>
      </p:ext>
    </p:extLst>
  </p:cSld>
  <p:clrMapOvr>
    <a:masterClrMapping/>
  </p:clrMapOvr>
  <p:transition spd="slow" advTm="10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3/8/2022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253649537"/>
      </p:ext>
    </p:extLst>
  </p:cSld>
  <p:clrMapOvr>
    <a:masterClrMapping/>
  </p:clrMapOvr>
  <p:transition spd="slow" advTm="10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3/8/2022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203239708"/>
      </p:ext>
    </p:extLst>
  </p:cSld>
  <p:clrMapOvr>
    <a:masterClrMapping/>
  </p:clrMapOvr>
  <p:transition spd="slow" advTm="10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3/8/2022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1869500579"/>
      </p:ext>
    </p:extLst>
  </p:cSld>
  <p:clrMapOvr>
    <a:masterClrMapping/>
  </p:clrMapOvr>
  <p:transition spd="slow" advTm="10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3/8/2022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2512855538"/>
      </p:ext>
    </p:extLst>
  </p:cSld>
  <p:clrMapOvr>
    <a:masterClrMapping/>
  </p:clrMapOvr>
  <p:transition spd="slow" advTm="10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3/8/2022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190562053"/>
      </p:ext>
    </p:extLst>
  </p:cSld>
  <p:clrMapOvr>
    <a:masterClrMapping/>
  </p:clrMapOvr>
  <p:transition spd="slow" advTm="10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 picture containing text, outdoor&#10;&#10;Description automatically generated">
            <a:extLst>
              <a:ext uri="{FF2B5EF4-FFF2-40B4-BE49-F238E27FC236}">
                <a16:creationId xmlns:a16="http://schemas.microsoft.com/office/drawing/2014/main" id="{6A81FCD3-C406-4CD1-B63B-06C6E75D297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04702" y="207184"/>
            <a:ext cx="4700674"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04702" y="1612670"/>
            <a:ext cx="4700674" cy="3949930"/>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7254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1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7"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750"/>
                            </p:stCondLst>
                            <p:childTnLst>
                              <p:par>
                                <p:cTn id="16" presetID="47"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7"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47" presetClass="entr" presetSubtype="0"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750"/>
                            </p:stCondLst>
                            <p:childTnLst>
                              <p:par>
                                <p:cTn id="34" presetID="47" presetClass="entr" presetSubtype="0"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txStyles>
    <p:titleStyle>
      <a:lvl1pPr algn="l" defTabSz="914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SzPct val="125000"/>
        <a:buFont typeface="Wingdings" panose="05000000000000000000" pitchFamily="2" charset="2"/>
        <a:buChar char="§"/>
        <a:defRPr sz="12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hape&#10;&#10;Description automatically generated">
            <a:extLst>
              <a:ext uri="{FF2B5EF4-FFF2-40B4-BE49-F238E27FC236}">
                <a16:creationId xmlns:a16="http://schemas.microsoft.com/office/drawing/2014/main" id="{E22234D9-C93E-40CC-89BE-7C1B2DC264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77102582"/>
      </p:ext>
    </p:extLst>
  </p:cSld>
  <p:clrMapOvr>
    <a:masterClrMapping/>
  </p:clrMapOvr>
  <p:transition spd="slow" advTm="1000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AC908-98BD-4561-820C-7532451B349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12E0BF0-ED06-4C84-A8CB-3F0269933B7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20195087"/>
      </p:ext>
    </p:extLst>
  </p:cSld>
  <p:clrMapOvr>
    <a:masterClrMapping/>
  </p:clrMapOvr>
  <p:transition spd="slow" advTm="1000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ebsite&#10;&#10;Description automatically generated">
            <a:extLst>
              <a:ext uri="{FF2B5EF4-FFF2-40B4-BE49-F238E27FC236}">
                <a16:creationId xmlns:a16="http://schemas.microsoft.com/office/drawing/2014/main" id="{49164923-E7E7-42C0-830E-111E263A34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B44147B-69B2-40A3-B5FF-C9BE12F23E3F}"/>
              </a:ext>
            </a:extLst>
          </p:cNvPr>
          <p:cNvSpPr>
            <a:spLocks noGrp="1"/>
          </p:cNvSpPr>
          <p:nvPr>
            <p:ph type="title"/>
          </p:nvPr>
        </p:nvSpPr>
        <p:spPr>
          <a:xfrm>
            <a:off x="204702" y="207184"/>
            <a:ext cx="3847534" cy="1325563"/>
          </a:xfrm>
        </p:spPr>
        <p:txBody>
          <a:bodyPr/>
          <a:lstStyle/>
          <a:p>
            <a:r>
              <a:rPr lang="en-US" dirty="0"/>
              <a:t>Limited Production Meets a Wave of Demand</a:t>
            </a:r>
          </a:p>
        </p:txBody>
      </p:sp>
      <p:sp>
        <p:nvSpPr>
          <p:cNvPr id="3" name="Content Placeholder 2">
            <a:extLst>
              <a:ext uri="{FF2B5EF4-FFF2-40B4-BE49-F238E27FC236}">
                <a16:creationId xmlns:a16="http://schemas.microsoft.com/office/drawing/2014/main" id="{CAE8EBB2-4863-4DDB-AE34-3525AC3FA120}"/>
              </a:ext>
            </a:extLst>
          </p:cNvPr>
          <p:cNvSpPr>
            <a:spLocks noGrp="1"/>
          </p:cNvSpPr>
          <p:nvPr>
            <p:ph idx="1"/>
          </p:nvPr>
        </p:nvSpPr>
        <p:spPr>
          <a:xfrm>
            <a:off x="204702" y="1612670"/>
            <a:ext cx="4569430" cy="3978505"/>
          </a:xfrm>
        </p:spPr>
        <p:txBody>
          <a:bodyPr/>
          <a:lstStyle/>
          <a:p>
            <a:r>
              <a:rPr lang="en-US" dirty="0"/>
              <a:t>After benefiting from one of the best years (2020) for boat sales, manufacturers and dealers experienced the same supply-chain issues and limited inventory as the RV, motorsports and automobile markets.</a:t>
            </a:r>
            <a:br>
              <a:rPr lang="en-US" dirty="0"/>
            </a:br>
            <a:endParaRPr lang="en-US" dirty="0"/>
          </a:p>
          <a:p>
            <a:r>
              <a:rPr lang="en-US" dirty="0"/>
              <a:t>Americans, however, were still escaping to the outdoors during the pandemic and boating was one of their top choices. The table on page 1 of the Profiler shows Americans’ 2021 spending for pleasure boats exceeded 2020 and 2019.</a:t>
            </a:r>
            <a:br>
              <a:rPr lang="en-US" dirty="0"/>
            </a:br>
            <a:endParaRPr lang="en-US" dirty="0"/>
          </a:p>
          <a:p>
            <a:r>
              <a:rPr lang="en-US" dirty="0"/>
              <a:t>According to Statistical Surveys, which publishes monthly marine industry sales data, production has improved. Every newly-manufactured boat is already sold and more inventory should be available for the annual peak season during May and the summer.</a:t>
            </a:r>
          </a:p>
        </p:txBody>
      </p:sp>
    </p:spTree>
    <p:extLst>
      <p:ext uri="{BB962C8B-B14F-4D97-AF65-F5344CB8AC3E}">
        <p14:creationId xmlns:p14="http://schemas.microsoft.com/office/powerpoint/2010/main" val="4105891933"/>
      </p:ext>
    </p:extLst>
  </p:cSld>
  <p:clrMapOvr>
    <a:masterClrMapping/>
  </p:clrMapOvr>
  <p:transition spd="slow" advTm="1000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DD1045-9B83-4422-8EA7-1E6E20D32D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DDF2FD4-C999-4DF8-9DA9-DC4F0371FF70}"/>
              </a:ext>
            </a:extLst>
          </p:cNvPr>
          <p:cNvSpPr>
            <a:spLocks noGrp="1"/>
          </p:cNvSpPr>
          <p:nvPr>
            <p:ph type="title"/>
          </p:nvPr>
        </p:nvSpPr>
        <p:spPr/>
        <p:txBody>
          <a:bodyPr/>
          <a:lstStyle/>
          <a:p>
            <a:r>
              <a:rPr lang="en-US"/>
              <a:t>Good, But Stalled Boat Sales</a:t>
            </a:r>
            <a:endParaRPr lang="en-US" dirty="0"/>
          </a:p>
        </p:txBody>
      </p:sp>
      <p:sp>
        <p:nvSpPr>
          <p:cNvPr id="3" name="Content Placeholder 2">
            <a:extLst>
              <a:ext uri="{FF2B5EF4-FFF2-40B4-BE49-F238E27FC236}">
                <a16:creationId xmlns:a16="http://schemas.microsoft.com/office/drawing/2014/main" id="{B714098D-15E7-41D2-9DEF-3ED4AF0195D2}"/>
              </a:ext>
            </a:extLst>
          </p:cNvPr>
          <p:cNvSpPr>
            <a:spLocks noGrp="1"/>
          </p:cNvSpPr>
          <p:nvPr>
            <p:ph idx="1"/>
          </p:nvPr>
        </p:nvSpPr>
        <p:spPr>
          <a:xfrm>
            <a:off x="204702" y="1612670"/>
            <a:ext cx="4453926" cy="3978505"/>
          </a:xfrm>
        </p:spPr>
        <p:txBody>
          <a:bodyPr/>
          <a:lstStyle/>
          <a:p>
            <a:r>
              <a:rPr lang="en-US"/>
              <a:t>The National Marine Manufacturers Association (NMMA) estimates more than 300,000 new powerboats were sold during 2021, which was only the second year of the past 15 exceeding that total; however, that would be 4% to 6% fewer units than 2021.</a:t>
            </a:r>
            <a:br>
              <a:rPr lang="en-US"/>
            </a:br>
            <a:endParaRPr lang="en-US"/>
          </a:p>
          <a:p>
            <a:r>
              <a:rPr lang="en-US"/>
              <a:t>Statistical Surveys reported total 2021 sales of 288,203 units, a 6.0% YOY decrease, but that represents 60.44% of the total industry. November and December’s YOY performances at +0.1 and -4.0%, were a significant improvement from October’s -19.9% YOY decrease.</a:t>
            </a:r>
            <a:br>
              <a:rPr lang="en-US"/>
            </a:br>
            <a:endParaRPr lang="en-US"/>
          </a:p>
          <a:p>
            <a:r>
              <a:rPr lang="en-US"/>
              <a:t>2021 sales decreased for all categories in the powerboat segment, except semi-custom yachts, with outboard (bowrider/ deck) decreasing the most at 21.1%. Among other categories personal watercraft (PWC), the largest, increased just 0.3%.</a:t>
            </a:r>
            <a:endParaRPr lang="en-US" dirty="0"/>
          </a:p>
        </p:txBody>
      </p:sp>
    </p:spTree>
    <p:extLst>
      <p:ext uri="{BB962C8B-B14F-4D97-AF65-F5344CB8AC3E}">
        <p14:creationId xmlns:p14="http://schemas.microsoft.com/office/powerpoint/2010/main" val="692994861"/>
      </p:ext>
    </p:extLst>
  </p:cSld>
  <p:clrMapOvr>
    <a:masterClrMapping/>
  </p:clrMapOvr>
  <p:transition spd="slow" advTm="10000">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ky, water, outdoor&#10;&#10;Description automatically generated">
            <a:extLst>
              <a:ext uri="{FF2B5EF4-FFF2-40B4-BE49-F238E27FC236}">
                <a16:creationId xmlns:a16="http://schemas.microsoft.com/office/drawing/2014/main" id="{79282F7C-B85D-434F-89E3-283A5046FD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F3DDBEE-065C-4716-889D-3BE7AB6861FF}"/>
              </a:ext>
            </a:extLst>
          </p:cNvPr>
          <p:cNvSpPr>
            <a:spLocks noGrp="1"/>
          </p:cNvSpPr>
          <p:nvPr>
            <p:ph type="title"/>
          </p:nvPr>
        </p:nvSpPr>
        <p:spPr>
          <a:xfrm>
            <a:off x="204702" y="207184"/>
            <a:ext cx="3318144" cy="1325563"/>
          </a:xfrm>
        </p:spPr>
        <p:txBody>
          <a:bodyPr/>
          <a:lstStyle/>
          <a:p>
            <a:r>
              <a:rPr lang="en-US" dirty="0"/>
              <a:t>Dealers Becalmed with Little Inventory</a:t>
            </a:r>
          </a:p>
        </p:txBody>
      </p:sp>
      <p:sp>
        <p:nvSpPr>
          <p:cNvPr id="3" name="Content Placeholder 2">
            <a:extLst>
              <a:ext uri="{FF2B5EF4-FFF2-40B4-BE49-F238E27FC236}">
                <a16:creationId xmlns:a16="http://schemas.microsoft.com/office/drawing/2014/main" id="{20D96B1A-7CDC-4856-B5E4-8298BB881241}"/>
              </a:ext>
            </a:extLst>
          </p:cNvPr>
          <p:cNvSpPr>
            <a:spLocks noGrp="1"/>
          </p:cNvSpPr>
          <p:nvPr>
            <p:ph idx="1"/>
          </p:nvPr>
        </p:nvSpPr>
        <p:spPr>
          <a:xfrm>
            <a:off x="204701" y="1612670"/>
            <a:ext cx="4367299" cy="3978505"/>
          </a:xfrm>
        </p:spPr>
        <p:txBody>
          <a:bodyPr/>
          <a:lstStyle/>
          <a:p>
            <a:r>
              <a:rPr lang="en-US" dirty="0"/>
              <a:t>In the Marine Retailers Association of the Americas (MRAA)/Robert W. Baird/Soundings Trade Only December 2021 Marine Retailer Pulse Report, 91% of dealers said their new boat inventory was “too low” and 85% said the same of their used boat inventory.</a:t>
            </a:r>
            <a:br>
              <a:rPr lang="en-US" dirty="0"/>
            </a:br>
            <a:endParaRPr lang="en-US" dirty="0"/>
          </a:p>
          <a:p>
            <a:r>
              <a:rPr lang="en-US" dirty="0"/>
              <a:t>Of seven “demand factors,” dealers said the strength of the US economy had the most positive effect, but new products and government action/inaction had the most negative effect, with trade-in activity and OEM promotions also stifling demand.</a:t>
            </a:r>
            <a:br>
              <a:rPr lang="en-US" dirty="0"/>
            </a:br>
            <a:endParaRPr lang="en-US" dirty="0"/>
          </a:p>
          <a:p>
            <a:r>
              <a:rPr lang="en-US" dirty="0"/>
              <a:t>A summer 2021 MRAA dealer survey found 71.5% of dealers said “parts availability” was their biggest obstacle to completing customers’ boat repairs and 73.5% said “parts availability” was the biggest reason they required more time to return boats to customers.</a:t>
            </a:r>
          </a:p>
        </p:txBody>
      </p:sp>
    </p:spTree>
    <p:extLst>
      <p:ext uri="{BB962C8B-B14F-4D97-AF65-F5344CB8AC3E}">
        <p14:creationId xmlns:p14="http://schemas.microsoft.com/office/powerpoint/2010/main" val="1094335330"/>
      </p:ext>
    </p:extLst>
  </p:cSld>
  <p:clrMapOvr>
    <a:masterClrMapping/>
  </p:clrMapOvr>
  <p:transition spd="slow" advTm="1000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on a boat&#10;&#10;Description automatically generated with medium confidence">
            <a:extLst>
              <a:ext uri="{FF2B5EF4-FFF2-40B4-BE49-F238E27FC236}">
                <a16:creationId xmlns:a16="http://schemas.microsoft.com/office/drawing/2014/main" id="{34150C02-21B4-4CC3-8CA9-4C1624D12E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75BD3E8E-EC1E-46B2-A181-BD198229A2C5}"/>
              </a:ext>
            </a:extLst>
          </p:cNvPr>
          <p:cNvSpPr>
            <a:spLocks noGrp="1"/>
          </p:cNvSpPr>
          <p:nvPr>
            <p:ph type="title"/>
          </p:nvPr>
        </p:nvSpPr>
        <p:spPr/>
        <p:txBody>
          <a:bodyPr/>
          <a:lstStyle/>
          <a:p>
            <a:r>
              <a:rPr lang="en-US" dirty="0"/>
              <a:t>Boaters Take to the Water</a:t>
            </a:r>
          </a:p>
        </p:txBody>
      </p:sp>
      <p:sp>
        <p:nvSpPr>
          <p:cNvPr id="3" name="Content Placeholder 2">
            <a:extLst>
              <a:ext uri="{FF2B5EF4-FFF2-40B4-BE49-F238E27FC236}">
                <a16:creationId xmlns:a16="http://schemas.microsoft.com/office/drawing/2014/main" id="{A117F558-81CA-471C-B71D-F36A09B6E2C4}"/>
              </a:ext>
            </a:extLst>
          </p:cNvPr>
          <p:cNvSpPr>
            <a:spLocks noGrp="1"/>
          </p:cNvSpPr>
          <p:nvPr>
            <p:ph idx="1"/>
          </p:nvPr>
        </p:nvSpPr>
        <p:spPr>
          <a:xfrm>
            <a:off x="204702" y="1612670"/>
            <a:ext cx="4453926" cy="3978505"/>
          </a:xfrm>
        </p:spPr>
        <p:txBody>
          <a:bodyPr/>
          <a:lstStyle/>
          <a:p>
            <a:r>
              <a:rPr lang="en-US" dirty="0"/>
              <a:t>Data analysis of five 2021 representative consumer/market surveys (summer and fall) conducted by The Media Audit reveals 7.2% of all households own a power or motorboat and 1.1% own a sailboat.</a:t>
            </a:r>
            <a:br>
              <a:rPr lang="en-US" dirty="0"/>
            </a:br>
            <a:endParaRPr lang="en-US" dirty="0"/>
          </a:p>
          <a:p>
            <a:r>
              <a:rPr lang="en-US" dirty="0"/>
              <a:t>The average age of adults 18+ living in a household that owns a power or motorboat was 43.3 and their average income was $79,900. Gen </a:t>
            </a:r>
            <a:r>
              <a:rPr lang="en-US" dirty="0" err="1"/>
              <a:t>Zers</a:t>
            </a:r>
            <a:r>
              <a:rPr lang="en-US" dirty="0"/>
              <a:t> over-indexed the most living in these households at 139, indicating strong ownership in families with teenagers and young adults.</a:t>
            </a:r>
            <a:br>
              <a:rPr lang="en-US" dirty="0"/>
            </a:br>
            <a:endParaRPr lang="en-US" dirty="0"/>
          </a:p>
          <a:p>
            <a:r>
              <a:rPr lang="en-US" dirty="0"/>
              <a:t>The average age of adults 18+ living in a household that owns a sailboat was 40.7 and their average income was $68,100. Although Baby Boomers and Gen </a:t>
            </a:r>
            <a:r>
              <a:rPr lang="en-US" dirty="0" err="1"/>
              <a:t>Zers</a:t>
            </a:r>
            <a:r>
              <a:rPr lang="en-US" dirty="0"/>
              <a:t> over-indexed at 136 and 132, respectively, Millennials over-indexed the most at 144.</a:t>
            </a:r>
          </a:p>
        </p:txBody>
      </p:sp>
    </p:spTree>
    <p:extLst>
      <p:ext uri="{BB962C8B-B14F-4D97-AF65-F5344CB8AC3E}">
        <p14:creationId xmlns:p14="http://schemas.microsoft.com/office/powerpoint/2010/main" val="4142226275"/>
      </p:ext>
    </p:extLst>
  </p:cSld>
  <p:clrMapOvr>
    <a:masterClrMapping/>
  </p:clrMapOvr>
  <p:transition spd="slow" advTm="1000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on a sailboat&#10;&#10;Description automatically generated with medium confidence">
            <a:extLst>
              <a:ext uri="{FF2B5EF4-FFF2-40B4-BE49-F238E27FC236}">
                <a16:creationId xmlns:a16="http://schemas.microsoft.com/office/drawing/2014/main" id="{781148C0-57BF-4667-A54E-4C05624C75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0B11B944-9D42-412B-91A4-227B1FF748E4}"/>
              </a:ext>
            </a:extLst>
          </p:cNvPr>
          <p:cNvSpPr>
            <a:spLocks noGrp="1"/>
          </p:cNvSpPr>
          <p:nvPr>
            <p:ph type="title"/>
          </p:nvPr>
        </p:nvSpPr>
        <p:spPr/>
        <p:txBody>
          <a:bodyPr/>
          <a:lstStyle/>
          <a:p>
            <a:r>
              <a:rPr lang="en-US" dirty="0"/>
              <a:t>Boating Is a Family Activity</a:t>
            </a:r>
          </a:p>
        </p:txBody>
      </p:sp>
      <p:sp>
        <p:nvSpPr>
          <p:cNvPr id="3" name="Content Placeholder 2">
            <a:extLst>
              <a:ext uri="{FF2B5EF4-FFF2-40B4-BE49-F238E27FC236}">
                <a16:creationId xmlns:a16="http://schemas.microsoft.com/office/drawing/2014/main" id="{B3244E46-0B0F-4B04-9EC2-88890ACB6DE4}"/>
              </a:ext>
            </a:extLst>
          </p:cNvPr>
          <p:cNvSpPr>
            <a:spLocks noGrp="1"/>
          </p:cNvSpPr>
          <p:nvPr>
            <p:ph idx="1"/>
          </p:nvPr>
        </p:nvSpPr>
        <p:spPr>
          <a:xfrm>
            <a:off x="204701" y="1232034"/>
            <a:ext cx="3943787" cy="4359141"/>
          </a:xfrm>
        </p:spPr>
        <p:txBody>
          <a:bodyPr/>
          <a:lstStyle/>
          <a:p>
            <a:r>
              <a:rPr lang="en-US" dirty="0"/>
              <a:t>A different set of data from The Media Audit’s same five consumer/market surveys reveals households with any children at home and 6–12 and 13–17 of age over-indexed, on average, for boat ownership, or 128, 140 and 137, respectively.</a:t>
            </a:r>
            <a:br>
              <a:rPr lang="en-US" dirty="0"/>
            </a:br>
            <a:endParaRPr lang="en-US" dirty="0"/>
          </a:p>
          <a:p>
            <a:r>
              <a:rPr lang="en-US" dirty="0"/>
              <a:t>The average indices are even larger for some age groups in these households that have been boating or sailing during the past four weeks: children at home any age at 126, children younger than 6 at 117, children 6–12 at 151 and 13–17 at 174.</a:t>
            </a:r>
            <a:br>
              <a:rPr lang="en-US" dirty="0"/>
            </a:br>
            <a:endParaRPr lang="en-US" dirty="0"/>
          </a:p>
          <a:p>
            <a:r>
              <a:rPr lang="en-US" dirty="0"/>
              <a:t>Working or not working from home is another interesting comparison. Those adults 18+ who work from 3 to 4 days per week over-indexed the most, on average, at 166 compared to those who are employed full-time and don’t work from home at an average of 143.</a:t>
            </a:r>
          </a:p>
        </p:txBody>
      </p:sp>
    </p:spTree>
    <p:extLst>
      <p:ext uri="{BB962C8B-B14F-4D97-AF65-F5344CB8AC3E}">
        <p14:creationId xmlns:p14="http://schemas.microsoft.com/office/powerpoint/2010/main" val="2053485548"/>
      </p:ext>
    </p:extLst>
  </p:cSld>
  <p:clrMapOvr>
    <a:masterClrMapping/>
  </p:clrMapOvr>
  <p:transition spd="slow" advTm="1000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lane, sky, outdoor&#10;&#10;Description automatically generated">
            <a:extLst>
              <a:ext uri="{FF2B5EF4-FFF2-40B4-BE49-F238E27FC236}">
                <a16:creationId xmlns:a16="http://schemas.microsoft.com/office/drawing/2014/main" id="{28FD44C4-38EE-4410-8027-C4B0577F54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36EFBD7-B643-4BFF-B033-BC35A288860B}"/>
              </a:ext>
            </a:extLst>
          </p:cNvPr>
          <p:cNvSpPr>
            <a:spLocks noGrp="1"/>
          </p:cNvSpPr>
          <p:nvPr>
            <p:ph type="title"/>
          </p:nvPr>
        </p:nvSpPr>
        <p:spPr/>
        <p:txBody>
          <a:bodyPr/>
          <a:lstStyle/>
          <a:p>
            <a:r>
              <a:rPr lang="en-US" dirty="0"/>
              <a:t>Upbeat for 2022</a:t>
            </a:r>
          </a:p>
        </p:txBody>
      </p:sp>
      <p:sp>
        <p:nvSpPr>
          <p:cNvPr id="3" name="Content Placeholder 2">
            <a:extLst>
              <a:ext uri="{FF2B5EF4-FFF2-40B4-BE49-F238E27FC236}">
                <a16:creationId xmlns:a16="http://schemas.microsoft.com/office/drawing/2014/main" id="{D28E26A4-54F2-49EB-808B-4100E58DD561}"/>
              </a:ext>
            </a:extLst>
          </p:cNvPr>
          <p:cNvSpPr>
            <a:spLocks noGrp="1"/>
          </p:cNvSpPr>
          <p:nvPr>
            <p:ph idx="1"/>
          </p:nvPr>
        </p:nvSpPr>
        <p:spPr>
          <a:xfrm>
            <a:off x="204701" y="1612670"/>
            <a:ext cx="4107417" cy="3978505"/>
          </a:xfrm>
        </p:spPr>
        <p:txBody>
          <a:bodyPr/>
          <a:lstStyle/>
          <a:p>
            <a:r>
              <a:rPr lang="en-US" dirty="0"/>
              <a:t>The NMMA is forecasting as much as a 3% increase for 2022 boat sales compared to 2021. A 2022 Boating Industry dealer survey found 30.7% said their 2022 sales would increase by less than 10% and another 25.8% said by 10% to 25%.</a:t>
            </a:r>
            <a:br>
              <a:rPr lang="en-US" dirty="0"/>
            </a:br>
            <a:endParaRPr lang="en-US" dirty="0"/>
          </a:p>
          <a:p>
            <a:r>
              <a:rPr lang="en-US" dirty="0"/>
              <a:t>Despite that optimism, two-thirds (66.7%) of the dealers said they think it will be 2023 before manufacturing and available inventory will be able to satisfy consumer demand.</a:t>
            </a:r>
            <a:br>
              <a:rPr lang="en-US" dirty="0"/>
            </a:br>
            <a:endParaRPr lang="en-US" dirty="0"/>
          </a:p>
          <a:p>
            <a:r>
              <a:rPr lang="en-US" dirty="0"/>
              <a:t>On a scale of 1 to 5, the dealers said affordability at 4.3 was the biggest challenge for the industry, with labor issues second at 4.2 and customer experience fourth at 3.9.</a:t>
            </a:r>
          </a:p>
        </p:txBody>
      </p:sp>
    </p:spTree>
    <p:extLst>
      <p:ext uri="{BB962C8B-B14F-4D97-AF65-F5344CB8AC3E}">
        <p14:creationId xmlns:p14="http://schemas.microsoft.com/office/powerpoint/2010/main" val="1542052700"/>
      </p:ext>
    </p:extLst>
  </p:cSld>
  <p:clrMapOvr>
    <a:masterClrMapping/>
  </p:clrMapOvr>
  <p:transition spd="slow" advTm="10000">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ky, person&#10;&#10;Description automatically generated">
            <a:extLst>
              <a:ext uri="{FF2B5EF4-FFF2-40B4-BE49-F238E27FC236}">
                <a16:creationId xmlns:a16="http://schemas.microsoft.com/office/drawing/2014/main" id="{B3DC502F-A428-4D6C-9AB5-66011A9AA3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4C3D887-D1E5-4C40-8B66-ACD041DFDEBB}"/>
              </a:ext>
            </a:extLst>
          </p:cNvPr>
          <p:cNvSpPr>
            <a:spLocks noGrp="1"/>
          </p:cNvSpPr>
          <p:nvPr>
            <p:ph type="title"/>
          </p:nvPr>
        </p:nvSpPr>
        <p:spPr/>
        <p:txBody>
          <a:bodyPr/>
          <a:lstStyle/>
          <a:p>
            <a:r>
              <a:rPr lang="en-US" dirty="0"/>
              <a:t>Advertising Strategies</a:t>
            </a:r>
          </a:p>
        </p:txBody>
      </p:sp>
      <p:sp>
        <p:nvSpPr>
          <p:cNvPr id="3" name="Content Placeholder 2">
            <a:extLst>
              <a:ext uri="{FF2B5EF4-FFF2-40B4-BE49-F238E27FC236}">
                <a16:creationId xmlns:a16="http://schemas.microsoft.com/office/drawing/2014/main" id="{89210E8D-DB19-44F4-A480-09C2CCA55462}"/>
              </a:ext>
            </a:extLst>
          </p:cNvPr>
          <p:cNvSpPr>
            <a:spLocks noGrp="1"/>
          </p:cNvSpPr>
          <p:nvPr>
            <p:ph idx="1"/>
          </p:nvPr>
        </p:nvSpPr>
        <p:spPr>
          <a:xfrm>
            <a:off x="204702" y="1612670"/>
            <a:ext cx="4299922" cy="3978505"/>
          </a:xfrm>
        </p:spPr>
        <p:txBody>
          <a:bodyPr/>
          <a:lstStyle/>
          <a:p>
            <a:r>
              <a:rPr lang="en-US" dirty="0"/>
              <a:t>Media salespeople can familiarize themselves with Discover Boating’s 2022 promotional campaign, See You Out There, and help local dealers to maximize their use of the campaign with targeted media buys and messages.</a:t>
            </a:r>
            <a:br>
              <a:rPr lang="en-US" dirty="0"/>
            </a:br>
            <a:endParaRPr lang="en-US" dirty="0"/>
          </a:p>
          <a:p>
            <a:r>
              <a:rPr lang="en-US" dirty="0"/>
              <a:t>A combination of TV and direct mail is another excellent strategy to reach Millennials. Use plenty of photos of people enjoying their boats and the water and include a section explaining boating basics.</a:t>
            </a:r>
            <a:br>
              <a:rPr lang="en-US" dirty="0"/>
            </a:br>
            <a:endParaRPr lang="en-US" dirty="0"/>
          </a:p>
          <a:p>
            <a:r>
              <a:rPr lang="en-US" dirty="0"/>
              <a:t>Promote a “Let Us Take You Boating” contest. Consumers and customers considering a purchase can enter to win a weekend afternoon on the water with a dealer consultant that includes the cost of a boat rental and an onboard picnic.</a:t>
            </a:r>
          </a:p>
        </p:txBody>
      </p:sp>
    </p:spTree>
    <p:extLst>
      <p:ext uri="{BB962C8B-B14F-4D97-AF65-F5344CB8AC3E}">
        <p14:creationId xmlns:p14="http://schemas.microsoft.com/office/powerpoint/2010/main" val="2961382776"/>
      </p:ext>
    </p:extLst>
  </p:cSld>
  <p:clrMapOvr>
    <a:masterClrMapping/>
  </p:clrMapOvr>
  <p:transition spd="slow" advTm="10000">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BCCC0830-A665-4314-83D9-EAEC47ED62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32AE42D-C7ED-43FD-B621-B62438BAF931}"/>
              </a:ext>
            </a:extLst>
          </p:cNvPr>
          <p:cNvSpPr>
            <a:spLocks noGrp="1"/>
          </p:cNvSpPr>
          <p:nvPr>
            <p:ph type="title"/>
          </p:nvPr>
        </p:nvSpPr>
        <p:spPr/>
        <p:txBody>
          <a:bodyPr/>
          <a:lstStyle/>
          <a:p>
            <a:r>
              <a:rPr lang="en-US" dirty="0"/>
              <a:t>New Media Strategies</a:t>
            </a:r>
          </a:p>
        </p:txBody>
      </p:sp>
      <p:sp>
        <p:nvSpPr>
          <p:cNvPr id="3" name="Content Placeholder 2">
            <a:extLst>
              <a:ext uri="{FF2B5EF4-FFF2-40B4-BE49-F238E27FC236}">
                <a16:creationId xmlns:a16="http://schemas.microsoft.com/office/drawing/2014/main" id="{B401FD87-E2FB-4C58-B885-E9184EA4ED1C}"/>
              </a:ext>
            </a:extLst>
          </p:cNvPr>
          <p:cNvSpPr>
            <a:spLocks noGrp="1"/>
          </p:cNvSpPr>
          <p:nvPr>
            <p:ph idx="1"/>
          </p:nvPr>
        </p:nvSpPr>
        <p:spPr>
          <a:xfrm>
            <a:off x="204701" y="1294544"/>
            <a:ext cx="3833043" cy="4296631"/>
          </a:xfrm>
        </p:spPr>
        <p:txBody>
          <a:bodyPr/>
          <a:lstStyle/>
          <a:p>
            <a:r>
              <a:rPr lang="en-US" dirty="0"/>
              <a:t>Most of the new, first-time boaters are younger adults. Dealers can post short videos on social media with basic boating tips as well as suggestions for where to boat in the region and activities that can be enjoyed on a boat.</a:t>
            </a:r>
            <a:br>
              <a:rPr lang="en-US" dirty="0"/>
            </a:br>
            <a:endParaRPr lang="en-US" dirty="0"/>
          </a:p>
          <a:p>
            <a:r>
              <a:rPr lang="en-US" dirty="0"/>
              <a:t>With tight inventory to continue throughout 2022, dealers can use social media to share the latest inventory trends because many consumers now insist on that transparency. Promote pre-ordering so more consumers will have their new boat during the season.</a:t>
            </a:r>
          </a:p>
        </p:txBody>
      </p:sp>
    </p:spTree>
    <p:extLst>
      <p:ext uri="{BB962C8B-B14F-4D97-AF65-F5344CB8AC3E}">
        <p14:creationId xmlns:p14="http://schemas.microsoft.com/office/powerpoint/2010/main" val="2172438546"/>
      </p:ext>
    </p:extLst>
  </p:cSld>
  <p:clrMapOvr>
    <a:masterClrMapping/>
  </p:clrMapOvr>
  <p:transition spd="slow" advTm="10000">
    <p:wip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361</TotalTime>
  <Words>1050</Words>
  <Application>Microsoft Office PowerPoint</Application>
  <PresentationFormat>On-screen Show (4:3)</PresentationFormat>
  <Paragraphs>31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Office Theme</vt:lpstr>
      <vt:lpstr>PowerPoint Presentation</vt:lpstr>
      <vt:lpstr>Limited Production Meets a Wave of Demand</vt:lpstr>
      <vt:lpstr>Good, But Stalled Boat Sales</vt:lpstr>
      <vt:lpstr>Dealers Becalmed with Little Inventory</vt:lpstr>
      <vt:lpstr>Boaters Take to the Water</vt:lpstr>
      <vt:lpstr>Boating Is a Family Activity</vt:lpstr>
      <vt:lpstr>Upbeat for 2022</vt:lpstr>
      <vt:lpstr>Advertising Strategies</vt:lpstr>
      <vt:lpstr>New Media Strategies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massaro</dc:creator>
  <cp:lastModifiedBy>Shawn Whelan</cp:lastModifiedBy>
  <cp:revision>9</cp:revision>
  <dcterms:created xsi:type="dcterms:W3CDTF">2017-10-10T18:08:29Z</dcterms:created>
  <dcterms:modified xsi:type="dcterms:W3CDTF">2022-03-08T20:46:46Z</dcterms:modified>
</cp:coreProperties>
</file>