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DD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1" autoAdjust="0"/>
    <p:restoredTop sz="94660"/>
  </p:normalViewPr>
  <p:slideViewPr>
    <p:cSldViewPr snapToGrid="0">
      <p:cViewPr varScale="1">
        <p:scale>
          <a:sx n="99" d="100"/>
          <a:sy n="99" d="100"/>
        </p:scale>
        <p:origin x="3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119695"/>
      </p:ext>
    </p:extLst>
  </p:cSld>
  <p:clrMapOvr>
    <a:masterClrMapping/>
  </p:clrMapOvr>
  <p:transition spd="slow" advTm="10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CB79E15-A125-452A-8AFE-9408A541DF3C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F7B81E9-73D4-4D71-BDCD-E7FD95122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19960"/>
      </p:ext>
    </p:extLst>
  </p:cSld>
  <p:clrMapOvr>
    <a:masterClrMapping/>
  </p:clrMapOvr>
  <p:transition spd="slow" advTm="10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CB79E15-A125-452A-8AFE-9408A541DF3C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F7B81E9-73D4-4D71-BDCD-E7FD95122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781609"/>
      </p:ext>
    </p:extLst>
  </p:cSld>
  <p:clrMapOvr>
    <a:masterClrMapping/>
  </p:clrMapOvr>
  <p:transition spd="slow" advTm="10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701" y="1612670"/>
            <a:ext cx="4367299" cy="4064230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3333607"/>
      </p:ext>
    </p:extLst>
  </p:cSld>
  <p:clrMapOvr>
    <a:masterClrMapping/>
  </p:clrMapOvr>
  <p:transition spd="slow" advTm="10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CB79E15-A125-452A-8AFE-9408A541DF3C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F7B81E9-73D4-4D71-BDCD-E7FD95122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40931"/>
      </p:ext>
    </p:extLst>
  </p:cSld>
  <p:clrMapOvr>
    <a:masterClrMapping/>
  </p:clrMapOvr>
  <p:transition spd="slow" advTm="10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CB79E15-A125-452A-8AFE-9408A541DF3C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F7B81E9-73D4-4D71-BDCD-E7FD95122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534862"/>
      </p:ext>
    </p:extLst>
  </p:cSld>
  <p:clrMapOvr>
    <a:masterClrMapping/>
  </p:clrMapOvr>
  <p:transition spd="slow" advTm="10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CB79E15-A125-452A-8AFE-9408A541DF3C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F7B81E9-73D4-4D71-BDCD-E7FD95122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649537"/>
      </p:ext>
    </p:extLst>
  </p:cSld>
  <p:clrMapOvr>
    <a:masterClrMapping/>
  </p:clrMapOvr>
  <p:transition spd="slow" advTm="10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CB79E15-A125-452A-8AFE-9408A541DF3C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F7B81E9-73D4-4D71-BDCD-E7FD95122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39708"/>
      </p:ext>
    </p:extLst>
  </p:cSld>
  <p:clrMapOvr>
    <a:masterClrMapping/>
  </p:clrMapOvr>
  <p:transition spd="slow" advTm="10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CB79E15-A125-452A-8AFE-9408A541DF3C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F7B81E9-73D4-4D71-BDCD-E7FD95122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500579"/>
      </p:ext>
    </p:extLst>
  </p:cSld>
  <p:clrMapOvr>
    <a:masterClrMapping/>
  </p:clrMapOvr>
  <p:transition spd="slow" advTm="10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CB79E15-A125-452A-8AFE-9408A541DF3C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F7B81E9-73D4-4D71-BDCD-E7FD95122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855538"/>
      </p:ext>
    </p:extLst>
  </p:cSld>
  <p:clrMapOvr>
    <a:masterClrMapping/>
  </p:clrMapOvr>
  <p:transition spd="slow" advTm="10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CB79E15-A125-452A-8AFE-9408A541DF3C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F7B81E9-73D4-4D71-BDCD-E7FD95122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562053"/>
      </p:ext>
    </p:extLst>
  </p:cSld>
  <p:clrMapOvr>
    <a:masterClrMapping/>
  </p:clrMapOvr>
  <p:transition spd="slow" advTm="10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7D0A5A70-832E-4CB6-8D11-66117AB65DA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4701" y="207184"/>
            <a:ext cx="43672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701" y="1612670"/>
            <a:ext cx="4367299" cy="39880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87254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Tm="10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75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75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750"/>
                            </p:stCondLst>
                            <p:childTnLst>
                              <p:par>
                                <p:cTn id="2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750"/>
                            </p:stCondLst>
                            <p:childTnLst>
                              <p:par>
                                <p:cTn id="3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7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rgbClr val="A0DDEB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rgbClr val="FF99FF"/>
        </a:buClr>
        <a:buSzPct val="125000"/>
        <a:buFont typeface="Wingdings" panose="05000000000000000000" pitchFamily="2" charset="2"/>
        <a:buChar char="§"/>
        <a:defRPr sz="1200" kern="1200">
          <a:solidFill>
            <a:srgbClr val="A0DDE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FF99FF"/>
        </a:buClr>
        <a:buSzPct val="125000"/>
        <a:buFont typeface="Wingdings" panose="05000000000000000000" pitchFamily="2" charset="2"/>
        <a:buChar char="§"/>
        <a:defRPr sz="1200" kern="1200">
          <a:solidFill>
            <a:srgbClr val="A0DDE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FF99FF"/>
        </a:buClr>
        <a:buSzPct val="125000"/>
        <a:buFont typeface="Wingdings" panose="05000000000000000000" pitchFamily="2" charset="2"/>
        <a:buChar char="§"/>
        <a:defRPr sz="1200" kern="1200">
          <a:solidFill>
            <a:srgbClr val="A0DDE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FF99FF"/>
        </a:buClr>
        <a:buSzPct val="125000"/>
        <a:buFont typeface="Wingdings" panose="05000000000000000000" pitchFamily="2" charset="2"/>
        <a:buChar char="§"/>
        <a:defRPr sz="1200" kern="1200">
          <a:solidFill>
            <a:srgbClr val="A0DDE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FF99FF"/>
        </a:buClr>
        <a:buSzPct val="125000"/>
        <a:buFont typeface="Wingdings" panose="05000000000000000000" pitchFamily="2" charset="2"/>
        <a:buChar char="§"/>
        <a:defRPr sz="1200" kern="1200">
          <a:solidFill>
            <a:srgbClr val="A0DDE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0463442B-AF07-4A18-92AA-5A79A59B5F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102582"/>
      </p:ext>
    </p:extLst>
  </p:cSld>
  <p:clrMapOvr>
    <a:masterClrMapping/>
  </p:clrMapOvr>
  <p:transition spd="slow" advTm="10000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AC908-98BD-4561-820C-7532451B3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E0BF0-ED06-4C84-A8CB-3F0269933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95087"/>
      </p:ext>
    </p:extLst>
  </p:cSld>
  <p:clrMapOvr>
    <a:masterClrMapping/>
  </p:clrMapOvr>
  <p:transition spd="slow" advTm="10000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alendar&#10;&#10;Description automatically generated with low confidence">
            <a:extLst>
              <a:ext uri="{FF2B5EF4-FFF2-40B4-BE49-F238E27FC236}">
                <a16:creationId xmlns:a16="http://schemas.microsoft.com/office/drawing/2014/main" id="{30C89B84-3A18-4569-8437-AC33FB819D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44147B-69B2-40A3-B5FF-C9BE12F23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701" y="207184"/>
            <a:ext cx="3221893" cy="1325563"/>
          </a:xfrm>
        </p:spPr>
        <p:txBody>
          <a:bodyPr/>
          <a:lstStyle/>
          <a:p>
            <a:r>
              <a:rPr lang="en-US" dirty="0"/>
              <a:t>Major Carriers Battle for 5G Supremacy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8EBB2-4863-4DDB-AE34-3525AC3FA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three primary wireless carriers – AT&amp;T, T-Mobile and Verizon – are focused on advancing 5G technology, but, according to </a:t>
            </a:r>
            <a:r>
              <a:rPr lang="en-US" dirty="0" err="1"/>
              <a:t>Opensignal’s</a:t>
            </a:r>
            <a:r>
              <a:rPr lang="en-US" dirty="0"/>
              <a:t> January 2022 5G Experience Report, T-Mobile is leading the pack in four of the six 5G categories in the assessment.</a:t>
            </a:r>
            <a:br>
              <a:rPr lang="en-US" dirty="0"/>
            </a:br>
            <a:endParaRPr lang="en-US" dirty="0"/>
          </a:p>
          <a:p>
            <a:r>
              <a:rPr lang="en-US" dirty="0" err="1"/>
              <a:t>Opensignal</a:t>
            </a:r>
            <a:r>
              <a:rPr lang="en-US" dirty="0"/>
              <a:t> awarded T-Mobile the winner in 5G availability, 5G reach, 5G download speed and 5G upload speed. Verizon was the winner in 5G games experience and 5G voice app experience while AT&amp;T wasn’t recognized in any of the six categories.</a:t>
            </a:r>
            <a:br>
              <a:rPr lang="en-US" dirty="0"/>
            </a:br>
            <a:endParaRPr lang="en-US" dirty="0"/>
          </a:p>
          <a:p>
            <a:r>
              <a:rPr lang="en-US" dirty="0"/>
              <a:t>Consumers must be recognizing T-Mobile’s 5G leadership as the company reported 5.5 million new postpaid net customers during 2021 and an estimate of 5.0 million to 5.5 million more postpaid net customers for 2022.</a:t>
            </a:r>
          </a:p>
        </p:txBody>
      </p:sp>
    </p:spTree>
    <p:extLst>
      <p:ext uri="{BB962C8B-B14F-4D97-AF65-F5344CB8AC3E}">
        <p14:creationId xmlns:p14="http://schemas.microsoft.com/office/powerpoint/2010/main" val="4105891933"/>
      </p:ext>
    </p:extLst>
  </p:cSld>
  <p:clrMapOvr>
    <a:masterClrMapping/>
  </p:clrMapOvr>
  <p:transition spd="slow" advTm="10000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A9C91744-2F57-49DA-9257-F880C8156D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DDF2FD4-C999-4DF8-9DA9-DC4F0371F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701" y="207184"/>
            <a:ext cx="3144891" cy="1325563"/>
          </a:xfrm>
        </p:spPr>
        <p:txBody>
          <a:bodyPr/>
          <a:lstStyle/>
          <a:p>
            <a:r>
              <a:rPr lang="en-US" dirty="0"/>
              <a:t>More Wireless Carriers’ 5G Insights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4098D-15E7-41D2-9DEF-3ED4AF019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701" y="1414914"/>
            <a:ext cx="4155543" cy="4261986"/>
          </a:xfrm>
        </p:spPr>
        <p:txBody>
          <a:bodyPr/>
          <a:lstStyle/>
          <a:p>
            <a:r>
              <a:rPr lang="en-US" dirty="0"/>
              <a:t>Both Verizon and AT&amp;T announced expansions of their 5G networks during January. Verizon’s mid-band 5G is reportedly being launched in 1,700 cities and addresses availability issues while AT&amp;T only launched its expanded 5G service in eight metro areas.</a:t>
            </a:r>
            <a:br>
              <a:rPr lang="en-US" dirty="0"/>
            </a:br>
            <a:endParaRPr lang="en-US" dirty="0"/>
          </a:p>
          <a:p>
            <a:r>
              <a:rPr lang="en-US" dirty="0"/>
              <a:t>Verizon and AT&amp;T have had to delay the launch of their upgraded availability because of the possible disruption of airplanes’ radio altimeters. As of January 2022, approximately 78% of US commercial planes could land safely at airports with 5G C-band.</a:t>
            </a:r>
            <a:br>
              <a:rPr lang="en-US" dirty="0"/>
            </a:br>
            <a:endParaRPr lang="en-US" dirty="0"/>
          </a:p>
          <a:p>
            <a:r>
              <a:rPr lang="en-US" dirty="0"/>
              <a:t>A comparison of the top-10 most populous states finds T-Mobile’s 5G availability is first at approximately one-third or a bit more in all 10 states while AT&amp;T’s is availability is approximately 25% in five states and Verizon’s largest availability is 16.9% in Illinois.</a:t>
            </a:r>
          </a:p>
        </p:txBody>
      </p:sp>
    </p:spTree>
    <p:extLst>
      <p:ext uri="{BB962C8B-B14F-4D97-AF65-F5344CB8AC3E}">
        <p14:creationId xmlns:p14="http://schemas.microsoft.com/office/powerpoint/2010/main" val="692994861"/>
      </p:ext>
    </p:extLst>
  </p:cSld>
  <p:clrMapOvr>
    <a:masterClrMapping/>
  </p:clrMapOvr>
  <p:transition spd="slow" advTm="10000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grass, sky, outdoor&#10;&#10;Description automatically generated">
            <a:extLst>
              <a:ext uri="{FF2B5EF4-FFF2-40B4-BE49-F238E27FC236}">
                <a16:creationId xmlns:a16="http://schemas.microsoft.com/office/drawing/2014/main" id="{59510728-906C-4CB2-BCBC-3B0F4057F4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F3DDBEE-065C-4716-889D-3BE7AB686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Increasing Efforts to Bring Rural America Online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96B1A-7CDC-4856-B5E4-8298BB881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limited access of rural populations to broadband Internet service is a major topic in the wireless/cellular world. With $65 billion from the new infrastructure bill, many of these communities as well as many underserved urban neighborhoods will have better access.</a:t>
            </a:r>
            <a:br>
              <a:rPr lang="en-US" dirty="0"/>
            </a:br>
            <a:endParaRPr lang="en-US" dirty="0"/>
          </a:p>
          <a:p>
            <a:r>
              <a:rPr lang="en-US" dirty="0"/>
              <a:t>Elon Musk’s </a:t>
            </a:r>
            <a:r>
              <a:rPr lang="en-US" dirty="0" err="1"/>
              <a:t>Starlink</a:t>
            </a:r>
            <a:r>
              <a:rPr lang="en-US" dirty="0"/>
              <a:t> orbiting satellites as a source of broadband service is widely known, but other companies have started or plan to launch similar systems. The major carriers (T-Mobile, Verizon and others) are bringing these populations into the digital age.</a:t>
            </a:r>
            <a:br>
              <a:rPr lang="en-US" dirty="0"/>
            </a:br>
            <a:endParaRPr lang="en-US" dirty="0"/>
          </a:p>
          <a:p>
            <a:r>
              <a:rPr lang="en-US" dirty="0"/>
              <a:t>Fixed wireless access is a technology well-suited to rural and urban areas. It consists of wireless links between a cell tower and an antenna on a building rather than laying fiber-optic or cables to neighborhoods and homes.</a:t>
            </a:r>
          </a:p>
        </p:txBody>
      </p:sp>
    </p:spTree>
    <p:extLst>
      <p:ext uri="{BB962C8B-B14F-4D97-AF65-F5344CB8AC3E}">
        <p14:creationId xmlns:p14="http://schemas.microsoft.com/office/powerpoint/2010/main" val="1094335330"/>
      </p:ext>
    </p:extLst>
  </p:cSld>
  <p:clrMapOvr>
    <a:masterClrMapping/>
  </p:clrMapOvr>
  <p:transition spd="slow" advTm="10000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cellphone, phone, person&#10;&#10;Description automatically generated">
            <a:extLst>
              <a:ext uri="{FF2B5EF4-FFF2-40B4-BE49-F238E27FC236}">
                <a16:creationId xmlns:a16="http://schemas.microsoft.com/office/drawing/2014/main" id="{8DA3304B-403C-4A79-B2C1-190E676FC2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5BD3E8E-EC1E-46B2-A181-BD198229A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Smartphone Sales Increase Despite Supply-Chain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7F558-81CA-471C-B71D-F36A09B6E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Few products, digital or non-digital, are considered as essential to modern living than a smartphone, which is why 371.4 million of them were shipped globally during Q4 2021. This was a 6% YOY decrease, but largely because of components and supply-chain issues.</a:t>
            </a:r>
            <a:br>
              <a:rPr lang="en-US" dirty="0"/>
            </a:br>
            <a:endParaRPr lang="en-US" dirty="0"/>
          </a:p>
          <a:p>
            <a:r>
              <a:rPr lang="en-US" dirty="0"/>
              <a:t>These challenges extended to Q4 2021 smartphone sales in the US, which were flat YOY, even though the holiday season typically generates more sales; however, shipments increased 10% YOY on the strength of the new Apple iPhone 13.</a:t>
            </a:r>
            <a:br>
              <a:rPr lang="en-US" dirty="0"/>
            </a:br>
            <a:endParaRPr lang="en-US" dirty="0"/>
          </a:p>
          <a:p>
            <a:r>
              <a:rPr lang="en-US" dirty="0"/>
              <a:t>Samsung, typically second in shipments and shares to Apple, suffered from supply-chain issues, specifically, as it didn’t have a sufficient inventory of the S21 series, therefore, Q4 shipments decreased 11% compared to Q3.</a:t>
            </a:r>
          </a:p>
        </p:txBody>
      </p:sp>
    </p:spTree>
    <p:extLst>
      <p:ext uri="{BB962C8B-B14F-4D97-AF65-F5344CB8AC3E}">
        <p14:creationId xmlns:p14="http://schemas.microsoft.com/office/powerpoint/2010/main" val="4142226275"/>
      </p:ext>
    </p:extLst>
  </p:cSld>
  <p:clrMapOvr>
    <a:masterClrMapping/>
  </p:clrMapOvr>
  <p:transition spd="slow" advTm="10000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holding a phone&#10;&#10;Description automatically generated with medium confidence">
            <a:extLst>
              <a:ext uri="{FF2B5EF4-FFF2-40B4-BE49-F238E27FC236}">
                <a16:creationId xmlns:a16="http://schemas.microsoft.com/office/drawing/2014/main" id="{5FC70C38-CCAC-4108-8132-8525164DCA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B11B944-9D42-412B-91A4-227B1FF74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701" y="207184"/>
            <a:ext cx="3693531" cy="1325563"/>
          </a:xfrm>
        </p:spPr>
        <p:txBody>
          <a:bodyPr/>
          <a:lstStyle/>
          <a:p>
            <a:r>
              <a:rPr lang="en-US" dirty="0"/>
              <a:t>Engaging with the Smartphone Owner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44E46-0B0F-4B04-9EC2-88890ACB6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Analyzing data from five of The Media Audit’s 2021 consumer/market surveys and representing different regions of the US shows the average age of adults 18+ who own a smartphone was 47.7 years and their average income was $68,900.</a:t>
            </a:r>
            <a:br>
              <a:rPr lang="en-US" dirty="0"/>
            </a:br>
            <a:endParaRPr lang="en-US" dirty="0"/>
          </a:p>
          <a:p>
            <a:r>
              <a:rPr lang="en-US" dirty="0"/>
              <a:t>Looking at the data by generation reveals some interesting insights. Somewhat surprisingly, Gen Xers over-indexed slightly more, on average, at 104, with Baby Boomers at 101, on average, compared to 100 for Millennials and 90 for Gen </a:t>
            </a:r>
            <a:r>
              <a:rPr lang="en-US" dirty="0" err="1"/>
              <a:t>Zers</a:t>
            </a:r>
            <a:r>
              <a:rPr lang="en-US" dirty="0"/>
              <a:t>, but these are only the adults.  </a:t>
            </a:r>
            <a:br>
              <a:rPr lang="en-US" dirty="0"/>
            </a:br>
            <a:endParaRPr lang="en-US" dirty="0"/>
          </a:p>
          <a:p>
            <a:r>
              <a:rPr lang="en-US" dirty="0"/>
              <a:t>By percentage, 28.2% of Millennials owned a smartphone, on average, statistically tied with Boomers at 28.1%. Including the Ft. Myers-Naples, FL survey skewed the results as 38.1% of Boomers owned a smartphone there, but the other four markets were relatively equal.</a:t>
            </a:r>
          </a:p>
        </p:txBody>
      </p:sp>
    </p:spTree>
    <p:extLst>
      <p:ext uri="{BB962C8B-B14F-4D97-AF65-F5344CB8AC3E}">
        <p14:creationId xmlns:p14="http://schemas.microsoft.com/office/powerpoint/2010/main" val="2053485548"/>
      </p:ext>
    </p:extLst>
  </p:cSld>
  <p:clrMapOvr>
    <a:masterClrMapping/>
  </p:clrMapOvr>
  <p:transition spd="slow" advTm="10000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9033649E-9B1F-4C69-A278-81A3C14B90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36EFBD7-B643-4BFF-B033-BC35A2888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Consumers’ Choices of Cellphone Carriers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E26A4-54F2-49EB-808B-4100E58DD5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exploration of The Media Audit’s five 2021 consumer/market surveys finds adults 18+ who own a smartphone and have Verizon as their carrier are a bit older, on average, than  AT&amp;T and T-Mobile, or 51, 49 and 48, respectively.</a:t>
            </a:r>
            <a:br>
              <a:rPr lang="en-US" dirty="0"/>
            </a:br>
            <a:endParaRPr lang="en-US" dirty="0"/>
          </a:p>
          <a:p>
            <a:r>
              <a:rPr lang="en-US" dirty="0"/>
              <a:t>The difference in average household income is more significant. T-Mobile customers averages $68,260, compared Verizon customers at $78,500 and AT&amp;T customers at 78,800.</a:t>
            </a:r>
            <a:br>
              <a:rPr lang="en-US" dirty="0"/>
            </a:br>
            <a:endParaRPr lang="en-US" dirty="0"/>
          </a:p>
          <a:p>
            <a:r>
              <a:rPr lang="en-US" dirty="0"/>
              <a:t>A similar correlation is revealed when comparing household incomes. T-Mobile customers with incomes of $35,000–$49,999 and $50,000–$74,999 over-indexed the most, on average, while AT&amp;T and Verizon customers over-indexed in the higher income brackets.</a:t>
            </a:r>
          </a:p>
        </p:txBody>
      </p:sp>
    </p:spTree>
    <p:extLst>
      <p:ext uri="{BB962C8B-B14F-4D97-AF65-F5344CB8AC3E}">
        <p14:creationId xmlns:p14="http://schemas.microsoft.com/office/powerpoint/2010/main" val="1542052700"/>
      </p:ext>
    </p:extLst>
  </p:cSld>
  <p:clrMapOvr>
    <a:masterClrMapping/>
  </p:clrMapOvr>
  <p:transition spd="slow" advTm="10000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in a hat looking at his phone&#10;&#10;Description automatically generated with low confidence">
            <a:extLst>
              <a:ext uri="{FF2B5EF4-FFF2-40B4-BE49-F238E27FC236}">
                <a16:creationId xmlns:a16="http://schemas.microsoft.com/office/drawing/2014/main" id="{F45ADC62-2171-48BE-8DE0-F6CEA728D4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C3D887-D1E5-4C40-8B66-ACD041DFD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Advertising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10E8D-DB19-44F4-A480-09C2CCA55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Rural America is quickly the hot market for smartphones and wireless carriers. These companies can promote special introductory offers via metro ad media that reaches surrounding rural communities.</a:t>
            </a:r>
            <a:br>
              <a:rPr lang="en-US" dirty="0"/>
            </a:br>
            <a:endParaRPr lang="en-US" dirty="0"/>
          </a:p>
          <a:p>
            <a:r>
              <a:rPr lang="en-US" dirty="0"/>
              <a:t>Smartphone vendors shouldn’t overlook older adults as more of them have the disposable income to afford the device. A traditional reach medium, such as TV or radio, paired with direct mail can be a very effective advertising/promotional combination.</a:t>
            </a:r>
            <a:br>
              <a:rPr lang="en-US" dirty="0"/>
            </a:br>
            <a:endParaRPr lang="en-US" dirty="0"/>
          </a:p>
          <a:p>
            <a:r>
              <a:rPr lang="en-US" dirty="0"/>
              <a:t>Smaller wireless carriers, such as Cricket and Consumer Cellular, can use the results of the J.D. Power rankings on page 4 of the Profiler to distinguish themselves from the big carriers and promote special offers.</a:t>
            </a:r>
          </a:p>
        </p:txBody>
      </p:sp>
    </p:spTree>
    <p:extLst>
      <p:ext uri="{BB962C8B-B14F-4D97-AF65-F5344CB8AC3E}">
        <p14:creationId xmlns:p14="http://schemas.microsoft.com/office/powerpoint/2010/main" val="2961382776"/>
      </p:ext>
    </p:extLst>
  </p:cSld>
  <p:clrMapOvr>
    <a:masterClrMapping/>
  </p:clrMapOvr>
  <p:transition spd="slow" advTm="10000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electronics, display&#10;&#10;Description automatically generated">
            <a:extLst>
              <a:ext uri="{FF2B5EF4-FFF2-40B4-BE49-F238E27FC236}">
                <a16:creationId xmlns:a16="http://schemas.microsoft.com/office/drawing/2014/main" id="{05752557-D599-4270-8523-26794D26A2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32AE42D-C7ED-43FD-B621-B62438BAF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Media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1FD87-E2FB-4C58-B885-E9184EA4E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701" y="1347538"/>
            <a:ext cx="3866785" cy="4329362"/>
          </a:xfrm>
        </p:spPr>
        <p:txBody>
          <a:bodyPr/>
          <a:lstStyle/>
          <a:p>
            <a:r>
              <a:rPr lang="en-US" dirty="0"/>
              <a:t>5G technology can be a confusing topic for consumers. Local wireless carriers/vendors can use social media to share important information about 5G and keep customers and visitors updated as the technology advances and becomes more widely available.</a:t>
            </a:r>
            <a:br>
              <a:rPr lang="en-US" dirty="0"/>
            </a:br>
            <a:endParaRPr lang="en-US" dirty="0"/>
          </a:p>
          <a:p>
            <a:r>
              <a:rPr lang="en-US" dirty="0"/>
              <a:t>As wireless broadband services become widely available to rural communities, those populations also need specific information about the benefits of these services and either social media or an opt-in newsletter are excellent vehicles.</a:t>
            </a:r>
            <a:br>
              <a:rPr lang="en-US" dirty="0"/>
            </a:br>
            <a:endParaRPr lang="en-US" dirty="0"/>
          </a:p>
          <a:p>
            <a:r>
              <a:rPr lang="en-US" dirty="0"/>
              <a:t>Local smartphone vendors may improve their branding and sales with a local influencer, sharing tips of new uses as software is updated and how a smartphone is a critical business tool for local entrepreneurs and start-ups. </a:t>
            </a:r>
          </a:p>
        </p:txBody>
      </p:sp>
    </p:spTree>
    <p:extLst>
      <p:ext uri="{BB962C8B-B14F-4D97-AF65-F5344CB8AC3E}">
        <p14:creationId xmlns:p14="http://schemas.microsoft.com/office/powerpoint/2010/main" val="2172438546"/>
      </p:ext>
    </p:extLst>
  </p:cSld>
  <p:clrMapOvr>
    <a:masterClrMapping/>
  </p:clrMapOvr>
  <p:transition spd="slow" advTm="10000">
    <p:wip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339</TotalTime>
  <Words>1092</Words>
  <Application>Microsoft Office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PowerPoint Presentation</vt:lpstr>
      <vt:lpstr>Major Carriers Battle for 5G Supremacy</vt:lpstr>
      <vt:lpstr>More Wireless Carriers’ 5G Insights</vt:lpstr>
      <vt:lpstr>Increasing Efforts to Bring Rural America Online</vt:lpstr>
      <vt:lpstr>Smartphone Sales Increase Despite Supply-Chain Issues</vt:lpstr>
      <vt:lpstr>Engaging with the Smartphone Owner</vt:lpstr>
      <vt:lpstr>Consumers’ Choices of Cellphone Carriers</vt:lpstr>
      <vt:lpstr>Advertising Strategies</vt:lpstr>
      <vt:lpstr>New Media Strategies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massaro</dc:creator>
  <cp:lastModifiedBy>Shawn Whelan</cp:lastModifiedBy>
  <cp:revision>9</cp:revision>
  <dcterms:created xsi:type="dcterms:W3CDTF">2017-10-10T18:08:29Z</dcterms:created>
  <dcterms:modified xsi:type="dcterms:W3CDTF">2022-03-22T19:46:17Z</dcterms:modified>
</cp:coreProperties>
</file>